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4"/>
    <p:sldMasterId id="2147483681" r:id="rId5"/>
  </p:sldMasterIdLst>
  <p:notesMasterIdLst>
    <p:notesMasterId r:id="rId18"/>
  </p:notesMasterIdLst>
  <p:handoutMasterIdLst>
    <p:handoutMasterId r:id="rId19"/>
  </p:handoutMasterIdLst>
  <p:sldIdLst>
    <p:sldId id="292" r:id="rId6"/>
    <p:sldId id="298" r:id="rId7"/>
    <p:sldId id="261" r:id="rId8"/>
    <p:sldId id="296" r:id="rId9"/>
    <p:sldId id="262" r:id="rId10"/>
    <p:sldId id="279" r:id="rId11"/>
    <p:sldId id="305" r:id="rId12"/>
    <p:sldId id="300" r:id="rId13"/>
    <p:sldId id="297" r:id="rId14"/>
    <p:sldId id="301" r:id="rId15"/>
    <p:sldId id="302" r:id="rId16"/>
    <p:sldId id="293" r:id="rId17"/>
  </p:sldIdLst>
  <p:sldSz cx="12192000" cy="6858000"/>
  <p:notesSz cx="6808788" cy="994092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022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7492" userDrawn="1">
          <p15:clr>
            <a:srgbClr val="A4A3A4"/>
          </p15:clr>
        </p15:guide>
        <p15:guide id="6" pos="1386" userDrawn="1">
          <p15:clr>
            <a:srgbClr val="A4A3A4"/>
          </p15:clr>
        </p15:guide>
        <p15:guide id="7" pos="2144" userDrawn="1">
          <p15:clr>
            <a:srgbClr val="A4A3A4"/>
          </p15:clr>
        </p15:guide>
        <p15:guide id="8" pos="3791" userDrawn="1">
          <p15:clr>
            <a:srgbClr val="A4A3A4"/>
          </p15:clr>
        </p15:guide>
        <p15:guide id="9" pos="3902" userDrawn="1">
          <p15:clr>
            <a:srgbClr val="A4A3A4"/>
          </p15:clr>
        </p15:guide>
        <p15:guide id="10" pos="5511" userDrawn="1">
          <p15:clr>
            <a:srgbClr val="A4A3A4"/>
          </p15:clr>
        </p15:guide>
        <p15:guide id="11" pos="5740" userDrawn="1">
          <p15:clr>
            <a:srgbClr val="A4A3A4"/>
          </p15:clr>
        </p15:guide>
        <p15:guide id="12" pos="2912" userDrawn="1">
          <p15:clr>
            <a:srgbClr val="A4A3A4"/>
          </p15:clr>
        </p15:guide>
        <p15:guide id="13" pos="4672" userDrawn="1">
          <p15:clr>
            <a:srgbClr val="A4A3A4"/>
          </p15:clr>
        </p15:guide>
        <p15:guide id="14" pos="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BFBFBF"/>
    <a:srgbClr val="FCECE7"/>
    <a:srgbClr val="EE7D11"/>
    <a:srgbClr val="535356"/>
    <a:srgbClr val="757477"/>
    <a:srgbClr val="53064F"/>
    <a:srgbClr val="64636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83" autoAdjust="0"/>
  </p:normalViewPr>
  <p:slideViewPr>
    <p:cSldViewPr snapToGrid="0" showGuides="1">
      <p:cViewPr varScale="1">
        <p:scale>
          <a:sx n="96" d="100"/>
          <a:sy n="96" d="100"/>
        </p:scale>
        <p:origin x="108" y="900"/>
      </p:cViewPr>
      <p:guideLst>
        <p:guide orient="horz" pos="2298"/>
        <p:guide orient="horz" pos="2160"/>
        <p:guide orient="horz" pos="2022"/>
        <p:guide orient="horz"/>
        <p:guide pos="7492"/>
        <p:guide pos="1386"/>
        <p:guide pos="2144"/>
        <p:guide pos="3791"/>
        <p:guide pos="3902"/>
        <p:guide pos="5511"/>
        <p:guide pos="5740"/>
        <p:guide pos="2912"/>
        <p:guide pos="4672"/>
        <p:guide pos="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0" y="-90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704399406821551E-2"/>
          <c:y val="6.9986541049798109E-2"/>
          <c:w val="0.82847256549678694"/>
          <c:h val="0.860026917900403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50420175917138077"/>
                  <c:y val="2.6926389896838694E-3"/>
                </c:manualLayout>
              </c:layout>
              <c:tx>
                <c:rich>
                  <a:bodyPr wrap="none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32373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r>
                      <a:rPr lang="en-US" sz="9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084,9</a:t>
                    </a:r>
                    <a:endParaRPr lang="en-US" sz="900" b="1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32373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97-4986-A0F8-6D8F8684995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48640632723677707"/>
                  <c:y val="2.6917900403768506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1488,8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D3-4352-838C-B784351A923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978</c:v>
                </c:pt>
                <c:pt idx="1">
                  <c:v>1078.4000000000001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97-4986-A0F8-6D8F86849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0834048"/>
        <c:axId val="360825032"/>
      </c:barChart>
      <c:catAx>
        <c:axId val="36083404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60825032"/>
        <c:crosses val="min"/>
        <c:auto val="0"/>
        <c:lblAlgn val="ctr"/>
        <c:lblOffset val="100"/>
        <c:noMultiLvlLbl val="0"/>
      </c:catAx>
      <c:valAx>
        <c:axId val="360825032"/>
        <c:scaling>
          <c:orientation val="minMax"/>
          <c:max val="1078.400000000000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608340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255599472990776E-2"/>
          <c:y val="0.12776412776412777"/>
          <c:w val="0.810935441370224"/>
          <c:h val="0.7444717444717444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8155467720685113"/>
                  <c:y val="4.9140049140049139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833,1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43-4770-B9F1-EC48A00076A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771.95100000000002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E4-4957-966D-9BEA1724A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0825816"/>
        <c:axId val="360834440"/>
      </c:barChart>
      <c:catAx>
        <c:axId val="36082581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60834440"/>
        <c:crosses val="min"/>
        <c:auto val="0"/>
        <c:lblAlgn val="ctr"/>
        <c:lblOffset val="100"/>
        <c:noMultiLvlLbl val="0"/>
      </c:catAx>
      <c:valAx>
        <c:axId val="360834440"/>
        <c:scaling>
          <c:orientation val="minMax"/>
          <c:max val="771.9510000000000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608258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10077519379844961"/>
          <c:w val="0.26809651474530832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230563002680965"/>
                  <c:y val="3.875968992248062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1302,24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14A-4FC3-B62A-B74B72DAC3C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1158.4100000000001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71-4BFA-8FEE-63F5A488B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0826208"/>
        <c:axId val="360833656"/>
      </c:barChart>
      <c:catAx>
        <c:axId val="36082620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60833656"/>
        <c:crosses val="min"/>
        <c:auto val="0"/>
        <c:lblAlgn val="ctr"/>
        <c:lblOffset val="100"/>
        <c:noMultiLvlLbl val="0"/>
      </c:catAx>
      <c:valAx>
        <c:axId val="360833656"/>
        <c:scaling>
          <c:orientation val="minMax"/>
          <c:max val="1158.410000000000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608262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56756756756758"/>
          <c:y val="0.12149532710280374"/>
          <c:w val="0.51891891891891895"/>
          <c:h val="0.757009345794392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4714714714714717"/>
                  <c:y val="4.6728971962616819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1787,1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1267.8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50-41A5-A019-15D8BBDBA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0824248"/>
        <c:axId val="360823072"/>
      </c:barChart>
      <c:catAx>
        <c:axId val="36082424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60823072"/>
        <c:crosses val="min"/>
        <c:auto val="0"/>
        <c:lblAlgn val="ctr"/>
        <c:lblOffset val="100"/>
        <c:noMultiLvlLbl val="0"/>
      </c:catAx>
      <c:valAx>
        <c:axId val="360823072"/>
        <c:scaling>
          <c:orientation val="minMax"/>
          <c:max val="1267.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608242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71062271062272"/>
          <c:y val="0.12530120481927712"/>
          <c:w val="0.41978021978021979"/>
          <c:h val="0.7493975903614458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9450549450549451"/>
                  <c:y val="4.8192771084337354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403,9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76-4530-8B63-C0805D1EC02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100.4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76-4530-8B63-C0805D1EC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0826600"/>
        <c:axId val="360827776"/>
      </c:barChart>
      <c:catAx>
        <c:axId val="36082660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60827776"/>
        <c:crosses val="min"/>
        <c:auto val="0"/>
        <c:lblAlgn val="ctr"/>
        <c:lblOffset val="100"/>
        <c:noMultiLvlLbl val="0"/>
      </c:catAx>
      <c:valAx>
        <c:axId val="360827776"/>
        <c:scaling>
          <c:orientation val="minMax"/>
          <c:max val="100.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608266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139240506329111E-2"/>
          <c:y val="4.1139240506329111E-2"/>
          <c:w val="0.91772151898734178"/>
          <c:h val="0.9177215189873417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6C9-4BFD-BF92-FFE44E0F1720}"/>
              </c:ext>
            </c:extLst>
          </c:dPt>
          <c:dPt>
            <c:idx val="1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C9-4BFD-BF92-FFE44E0F1720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38.302761467725404</c:v>
                </c:pt>
                <c:pt idx="1">
                  <c:v>61.697238532274589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C9-4BFD-BF92-FFE44E0F1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081812460667084"/>
          <c:y val="7.0652173913043473E-2"/>
          <c:w val="0.39773442416614224"/>
          <c:h val="0.85869565217391308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43A-4574-899D-DD49682C111C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3A-4574-899D-DD49682C111C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43A-4574-899D-DD49682C111C}"/>
              </c:ext>
            </c:extLst>
          </c:dPt>
          <c:dLbls>
            <c:dLbl>
              <c:idx val="0"/>
              <c:layout>
                <c:manualLayout>
                  <c:x val="2.1397105097545627E-2"/>
                  <c:y val="2.9891304347826088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3A-4574-899D-DD49682C111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2.2026431718061675E-2"/>
                  <c:y val="-2.717391304347826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3A-4574-899D-DD49682C111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68.5</c:v>
                </c:pt>
                <c:pt idx="1">
                  <c:v>29.9</c:v>
                </c:pt>
                <c:pt idx="2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3A-4574-899D-DD49682C1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46082234290146"/>
          <c:y val="7.0652173913043473E-2"/>
          <c:w val="0.49030256012412721"/>
          <c:h val="0.85869565217391308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432-44D5-9F7B-48DD19B744BD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32-44D5-9F7B-48DD19B744BD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432-44D5-9F7B-48DD19B744BD}"/>
              </c:ext>
            </c:extLst>
          </c:dPt>
          <c:dLbls>
            <c:dLbl>
              <c:idx val="0"/>
              <c:layout>
                <c:manualLayout>
                  <c:x val="4.5771916214119475E-2"/>
                  <c:y val="4.2119565217391304E-2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numFmt formatCode="0&quot;%&quot;;&quot;-&quot;0&quot;%&quot;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32-44D5-9F7B-48DD19B744B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4.6547711404189292E-2"/>
                  <c:y val="-3.8043478260869568E-2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numFmt formatCode="0&quot;%&quot;;&quot;-&quot;0&quot;%&quot;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32-44D5-9F7B-48DD19B744B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65.28</c:v>
                </c:pt>
                <c:pt idx="1">
                  <c:v>33.15</c:v>
                </c:pt>
                <c:pt idx="2">
                  <c:v>1.5599999999999998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32-44D5-9F7B-48DD19B74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217" cy="497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2" y="1"/>
            <a:ext cx="2951217" cy="497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0936-AFBC-492D-B1DF-0A17F1FA7E2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1814"/>
            <a:ext cx="2951217" cy="497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2" y="9441814"/>
            <a:ext cx="2951217" cy="497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85C28-FC8B-43BD-B7FF-A66A1D766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2654C1-C5CD-478D-BDA2-92604F897846}" type="datetimeFigureOut">
              <a:rPr lang="en-US"/>
              <a:pPr>
                <a:defRPr/>
              </a:pPr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781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074C66-681B-4E2C-9A73-D6FF753AF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tags" Target="../tags/tag3.xml"/><Relationship Id="rId16" Type="http://schemas.openxmlformats.org/officeDocument/2006/relationships/image" Target="../media/image2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.emf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.xml"/><Relationship Id="rId7" Type="http://schemas.openxmlformats.org/officeDocument/2006/relationships/image" Target="../media/image14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3"/>
            </a:gs>
            <a:gs pos="82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570085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 rot="16200000">
            <a:off x="-185788" y="4766819"/>
            <a:ext cx="973553" cy="601979"/>
            <a:chOff x="2297168" y="-1729105"/>
            <a:chExt cx="1589032" cy="798322"/>
          </a:xfrm>
        </p:grpSpPr>
        <p:sp>
          <p:nvSpPr>
            <p:cNvPr id="87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88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cxnSp>
        <p:nvCxnSpPr>
          <p:cNvPr id="81" name="Straight Connector 80"/>
          <p:cNvCxnSpPr/>
          <p:nvPr userDrawn="1"/>
        </p:nvCxnSpPr>
        <p:spPr>
          <a:xfrm>
            <a:off x="2833057" y="23774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iamond 64"/>
          <p:cNvSpPr>
            <a:spLocks/>
          </p:cNvSpPr>
          <p:nvPr userDrawn="1"/>
        </p:nvSpPr>
        <p:spPr>
          <a:xfrm flipH="1">
            <a:off x="3213860" y="6314078"/>
            <a:ext cx="606921" cy="493123"/>
          </a:xfrm>
          <a:prstGeom prst="diamond">
            <a:avLst/>
          </a:prstGeom>
          <a:solidFill>
            <a:srgbClr val="F5C77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5C7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284" y="3930210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4" name="Diamond 36"/>
          <p:cNvSpPr>
            <a:spLocks/>
          </p:cNvSpPr>
          <p:nvPr userDrawn="1"/>
        </p:nvSpPr>
        <p:spPr>
          <a:xfrm rot="16200000" flipV="1">
            <a:off x="-264495" y="1105067"/>
            <a:ext cx="1385994" cy="857004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  <a:gd name="connsiteX0" fmla="*/ 0 w 1152144"/>
              <a:gd name="connsiteY0" fmla="*/ 741172 h 741172"/>
              <a:gd name="connsiteX1" fmla="*/ 603697 w 1152144"/>
              <a:gd name="connsiteY1" fmla="*/ 0 h 741172"/>
              <a:gd name="connsiteX2" fmla="*/ 1152144 w 1152144"/>
              <a:gd name="connsiteY2" fmla="*/ 741172 h 741172"/>
              <a:gd name="connsiteX3" fmla="*/ 0 w 1152144"/>
              <a:gd name="connsiteY3" fmla="*/ 741172 h 741172"/>
              <a:gd name="connsiteX0" fmla="*/ 0 w 1152144"/>
              <a:gd name="connsiteY0" fmla="*/ 772922 h 772922"/>
              <a:gd name="connsiteX1" fmla="*/ 599093 w 1152144"/>
              <a:gd name="connsiteY1" fmla="*/ 0 h 772922"/>
              <a:gd name="connsiteX2" fmla="*/ 1152144 w 1152144"/>
              <a:gd name="connsiteY2" fmla="*/ 772922 h 772922"/>
              <a:gd name="connsiteX3" fmla="*/ 0 w 1152144"/>
              <a:gd name="connsiteY3" fmla="*/ 772922 h 772922"/>
              <a:gd name="connsiteX0" fmla="*/ 0 w 1152144"/>
              <a:gd name="connsiteY0" fmla="*/ 798322 h 798322"/>
              <a:gd name="connsiteX1" fmla="*/ 599093 w 1152144"/>
              <a:gd name="connsiteY1" fmla="*/ 0 h 798322"/>
              <a:gd name="connsiteX2" fmla="*/ 1152144 w 1152144"/>
              <a:gd name="connsiteY2" fmla="*/ 798322 h 798322"/>
              <a:gd name="connsiteX3" fmla="*/ 0 w 1152144"/>
              <a:gd name="connsiteY3" fmla="*/ 798322 h 7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798322">
                <a:moveTo>
                  <a:pt x="0" y="798322"/>
                </a:moveTo>
                <a:lnTo>
                  <a:pt x="599093" y="0"/>
                </a:lnTo>
                <a:lnTo>
                  <a:pt x="1152144" y="798322"/>
                </a:lnTo>
                <a:lnTo>
                  <a:pt x="0" y="79832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57004" y="12609"/>
            <a:ext cx="1955732" cy="798322"/>
            <a:chOff x="696316" y="12609"/>
            <a:chExt cx="1589032" cy="798322"/>
          </a:xfrm>
        </p:grpSpPr>
        <p:sp>
          <p:nvSpPr>
            <p:cNvPr id="70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71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pic>
        <p:nvPicPr>
          <p:cNvPr id="42013" name="Picture 29" descr="C:\Users\vmoleva\Desktop\ERG Pics\o_19ovl7tm2hnako1nfb1routivl.jpg"/>
          <p:cNvPicPr>
            <a:picLocks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7011" y="568858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/>
          <p:cNvSpPr>
            <a:spLocks noChangeArrowheads="1"/>
          </p:cNvSpPr>
          <p:nvPr userDrawn="1"/>
        </p:nvSpPr>
        <p:spPr bwMode="auto">
          <a:xfrm>
            <a:off x="9107587" y="624672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ru-RU" altLang="en-US" sz="1723" b="1" dirty="0" smtClean="0">
                <a:solidFill>
                  <a:srgbClr val="595959"/>
                </a:solidFill>
                <a:latin typeface="Arial" charset="0"/>
              </a:rPr>
              <a:t>Евразийская Группа</a:t>
            </a:r>
            <a:endParaRPr lang="ru-RU" altLang="en-US" sz="1723" b="1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2" name="Прямоугольник 4"/>
          <p:cNvSpPr>
            <a:spLocks noChangeArrowheads="1"/>
          </p:cNvSpPr>
          <p:nvPr userDrawn="1"/>
        </p:nvSpPr>
        <p:spPr bwMode="auto">
          <a:xfrm>
            <a:off x="9107587" y="653450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en-GB" altLang="en-US" sz="1723" b="1" dirty="0" smtClean="0">
                <a:solidFill>
                  <a:srgbClr val="595959"/>
                </a:solidFill>
                <a:latin typeface="Arial" charset="0"/>
              </a:rPr>
              <a:t>www.erg.kz</a:t>
            </a:r>
            <a:endParaRPr lang="ru-RU" altLang="en-US" sz="1723" b="1" dirty="0">
              <a:solidFill>
                <a:srgbClr val="595959"/>
              </a:solidFill>
              <a:latin typeface="Arial" charset="0"/>
            </a:endParaRPr>
          </a:p>
        </p:txBody>
      </p:sp>
      <p:pic>
        <p:nvPicPr>
          <p:cNvPr id="42019" name="Picture 35" descr="C:\Users\vmoleva\Downloads\o_19ovpf6av6fprie1ont1r5adq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2064" y="5101640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sp>
        <p:nvSpPr>
          <p:cNvPr id="52" name="Diamond 36"/>
          <p:cNvSpPr>
            <a:spLocks/>
          </p:cNvSpPr>
          <p:nvPr userDrawn="1"/>
        </p:nvSpPr>
        <p:spPr>
          <a:xfrm>
            <a:off x="2827284" y="1786130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solidFill>
            <a:srgbClr val="BFBFB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2377440"/>
            <a:ext cx="12192000" cy="2103120"/>
          </a:xfrm>
          <a:prstGeom prst="rect">
            <a:avLst/>
          </a:prstGeom>
          <a:solidFill>
            <a:srgbClr val="EF8A2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ctrTitle"/>
          </p:nvPr>
        </p:nvSpPr>
        <p:spPr>
          <a:xfrm>
            <a:off x="4934225" y="2587513"/>
            <a:ext cx="6648176" cy="1682977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algn="l">
              <a:defRPr sz="3446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iamond 1"/>
          <p:cNvSpPr>
            <a:spLocks/>
          </p:cNvSpPr>
          <p:nvPr userDrawn="1"/>
        </p:nvSpPr>
        <p:spPr>
          <a:xfrm>
            <a:off x="3569515" y="4505869"/>
            <a:ext cx="1418023" cy="1152144"/>
          </a:xfrm>
          <a:prstGeom prst="diamond">
            <a:avLst/>
          </a:prstGeom>
          <a:solidFill>
            <a:srgbClr val="E2E2E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24" name="Picture 4" descr="C:\Users\Kaharmanov\Desktop\1.jpg"/>
          <p:cNvPicPr>
            <a:picLocks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2205" y="2692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vmoleva\Desktop\ERG Pics\2472516_470.jpg"/>
          <p:cNvPicPr>
            <a:picLocks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8758" y="449224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iamond 34"/>
          <p:cNvSpPr>
            <a:spLocks/>
          </p:cNvSpPr>
          <p:nvPr userDrawn="1"/>
        </p:nvSpPr>
        <p:spPr>
          <a:xfrm>
            <a:off x="3557011" y="1196596"/>
            <a:ext cx="1418023" cy="1152144"/>
          </a:xfrm>
          <a:prstGeom prst="diamond">
            <a:avLst/>
          </a:prstGeom>
          <a:solidFill>
            <a:srgbClr val="F9DFB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33" name="Picture 49" descr="C:\Users\vmoleva\Desktop\Picture1.jpg"/>
          <p:cNvPicPr>
            <a:picLocks noChangeAspect="1" noChangeArrowheads="1"/>
          </p:cNvPicPr>
          <p:nvPr userDrawn="1"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3"/>
          <a:stretch/>
        </p:blipFill>
        <p:spPr bwMode="auto">
          <a:xfrm>
            <a:off x="-35726" y="1182624"/>
            <a:ext cx="4144745" cy="44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3840793" y="252738"/>
            <a:ext cx="1418023" cy="1152144"/>
            <a:chOff x="3479682" y="631955"/>
            <a:chExt cx="1152144" cy="1152144"/>
          </a:xfrm>
        </p:grpSpPr>
        <p:pic>
          <p:nvPicPr>
            <p:cNvPr id="42030" name="Picture 46" descr="C:\Users\vmoleva\Desktop\ERG Pics\Ferroalloys 2.jpg"/>
            <p:cNvPicPr>
              <a:picLocks noChangeArrowheads="1"/>
            </p:cNvPicPr>
            <p:nvPr userDrawn="1"/>
          </p:nvPicPr>
          <p:blipFill rotWithShape="1"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79682" y="631955"/>
              <a:ext cx="1152144" cy="1152144"/>
            </a:xfrm>
            <a:prstGeom prst="diamond">
              <a:avLst/>
            </a:prstGeom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Diamond 35"/>
            <p:cNvSpPr>
              <a:spLocks/>
            </p:cNvSpPr>
            <p:nvPr userDrawn="1"/>
          </p:nvSpPr>
          <p:spPr>
            <a:xfrm>
              <a:off x="3479682" y="631955"/>
              <a:ext cx="1152144" cy="1152144"/>
            </a:xfrm>
            <a:prstGeom prst="diamond">
              <a:avLst/>
            </a:pr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sp>
        <p:nvSpPr>
          <p:cNvPr id="38" name="Diamond 37"/>
          <p:cNvSpPr>
            <a:spLocks/>
          </p:cNvSpPr>
          <p:nvPr userDrawn="1"/>
        </p:nvSpPr>
        <p:spPr>
          <a:xfrm>
            <a:off x="4312384" y="5063998"/>
            <a:ext cx="1436780" cy="1198880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2" name="Diamond 41"/>
          <p:cNvSpPr>
            <a:spLocks/>
          </p:cNvSpPr>
          <p:nvPr userDrawn="1"/>
        </p:nvSpPr>
        <p:spPr>
          <a:xfrm>
            <a:off x="618622" y="4491736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6" name="Diamond 45"/>
          <p:cNvSpPr>
            <a:spLocks/>
          </p:cNvSpPr>
          <p:nvPr userDrawn="1"/>
        </p:nvSpPr>
        <p:spPr>
          <a:xfrm flipH="1">
            <a:off x="3194304" y="688759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7" name="Diamond 46"/>
          <p:cNvSpPr>
            <a:spLocks/>
          </p:cNvSpPr>
          <p:nvPr userDrawn="1"/>
        </p:nvSpPr>
        <p:spPr>
          <a:xfrm flipH="1">
            <a:off x="2988559" y="6006031"/>
            <a:ext cx="1036944" cy="842517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8" name="Diamond 47"/>
          <p:cNvSpPr>
            <a:spLocks/>
          </p:cNvSpPr>
          <p:nvPr userDrawn="1"/>
        </p:nvSpPr>
        <p:spPr>
          <a:xfrm flipH="1">
            <a:off x="5074373" y="20175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9" name="Diamond 48"/>
          <p:cNvSpPr>
            <a:spLocks/>
          </p:cNvSpPr>
          <p:nvPr userDrawn="1"/>
        </p:nvSpPr>
        <p:spPr>
          <a:xfrm flipH="1">
            <a:off x="2821466" y="2852928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57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50" name="Diamond 49"/>
          <p:cNvSpPr>
            <a:spLocks/>
          </p:cNvSpPr>
          <p:nvPr userDrawn="1"/>
        </p:nvSpPr>
        <p:spPr>
          <a:xfrm flipH="1">
            <a:off x="1102178" y="541494"/>
            <a:ext cx="1070447" cy="869738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1" name="Diamond 36"/>
          <p:cNvSpPr>
            <a:spLocks/>
          </p:cNvSpPr>
          <p:nvPr userDrawn="1"/>
        </p:nvSpPr>
        <p:spPr>
          <a:xfrm>
            <a:off x="754602" y="5851216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2" name="Diamond 61"/>
          <p:cNvSpPr>
            <a:spLocks/>
          </p:cNvSpPr>
          <p:nvPr userDrawn="1"/>
        </p:nvSpPr>
        <p:spPr>
          <a:xfrm flipH="1">
            <a:off x="1339356" y="1211072"/>
            <a:ext cx="2736010" cy="4435856"/>
          </a:xfrm>
          <a:custGeom>
            <a:avLst/>
            <a:gdLst>
              <a:gd name="connsiteX0" fmla="*/ 0 w 4446016"/>
              <a:gd name="connsiteY0" fmla="*/ 2223008 h 4446016"/>
              <a:gd name="connsiteX1" fmla="*/ 2223008 w 4446016"/>
              <a:gd name="connsiteY1" fmla="*/ 0 h 4446016"/>
              <a:gd name="connsiteX2" fmla="*/ 4446016 w 4446016"/>
              <a:gd name="connsiteY2" fmla="*/ 2223008 h 4446016"/>
              <a:gd name="connsiteX3" fmla="*/ 2223008 w 4446016"/>
              <a:gd name="connsiteY3" fmla="*/ 4446016 h 4446016"/>
              <a:gd name="connsiteX4" fmla="*/ 0 w 4446016"/>
              <a:gd name="connsiteY4" fmla="*/ 2223008 h 4446016"/>
              <a:gd name="connsiteX0" fmla="*/ 0 w 2223008"/>
              <a:gd name="connsiteY0" fmla="*/ 2223008 h 4446016"/>
              <a:gd name="connsiteX1" fmla="*/ 2223008 w 2223008"/>
              <a:gd name="connsiteY1" fmla="*/ 0 h 4446016"/>
              <a:gd name="connsiteX2" fmla="*/ 2223008 w 2223008"/>
              <a:gd name="connsiteY2" fmla="*/ 4446016 h 4446016"/>
              <a:gd name="connsiteX3" fmla="*/ 0 w 2223008"/>
              <a:gd name="connsiteY3" fmla="*/ 2223008 h 4446016"/>
              <a:gd name="connsiteX0" fmla="*/ 2223008 w 2314448"/>
              <a:gd name="connsiteY0" fmla="*/ 4354576 h 4354576"/>
              <a:gd name="connsiteX1" fmla="*/ 0 w 2314448"/>
              <a:gd name="connsiteY1" fmla="*/ 2131568 h 4354576"/>
              <a:gd name="connsiteX2" fmla="*/ 2314448 w 2314448"/>
              <a:gd name="connsiteY2" fmla="*/ 0 h 4354576"/>
              <a:gd name="connsiteX0" fmla="*/ 2223008 w 2223008"/>
              <a:gd name="connsiteY0" fmla="*/ 4367276 h 4367276"/>
              <a:gd name="connsiteX1" fmla="*/ 0 w 2223008"/>
              <a:gd name="connsiteY1" fmla="*/ 2144268 h 4367276"/>
              <a:gd name="connsiteX2" fmla="*/ 2174748 w 2223008"/>
              <a:gd name="connsiteY2" fmla="*/ 0 h 4367276"/>
              <a:gd name="connsiteX0" fmla="*/ 2223008 w 2223008"/>
              <a:gd name="connsiteY0" fmla="*/ 4405376 h 4405376"/>
              <a:gd name="connsiteX1" fmla="*/ 0 w 2223008"/>
              <a:gd name="connsiteY1" fmla="*/ 2182368 h 4405376"/>
              <a:gd name="connsiteX2" fmla="*/ 2212848 w 2223008"/>
              <a:gd name="connsiteY2" fmla="*/ 0 h 4405376"/>
              <a:gd name="connsiteX0" fmla="*/ 2223008 w 2223008"/>
              <a:gd name="connsiteY0" fmla="*/ 4435856 h 4435856"/>
              <a:gd name="connsiteX1" fmla="*/ 0 w 2223008"/>
              <a:gd name="connsiteY1" fmla="*/ 2212848 h 4435856"/>
              <a:gd name="connsiteX2" fmla="*/ 2212848 w 2223008"/>
              <a:gd name="connsiteY2" fmla="*/ 0 h 443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3008" h="4435856">
                <a:moveTo>
                  <a:pt x="2223008" y="4435856"/>
                </a:moveTo>
                <a:lnTo>
                  <a:pt x="0" y="2212848"/>
                </a:lnTo>
                <a:lnTo>
                  <a:pt x="2212848" y="0"/>
                </a:ln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bg1">
                        <a:alpha val="82000"/>
                      </a:schemeClr>
                    </a:gs>
                  </a:gsLst>
                  <a:lin ang="108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4" name="Diamond 63"/>
          <p:cNvSpPr>
            <a:spLocks/>
          </p:cNvSpPr>
          <p:nvPr userDrawn="1"/>
        </p:nvSpPr>
        <p:spPr>
          <a:xfrm flipH="1">
            <a:off x="3571486" y="1193120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7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53" name="Picture 7" descr="https://www.eurasianresources.lu/uploads/1/images/VWVFNqlj.jpg"/>
          <p:cNvPicPr>
            <a:picLocks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450" y="-1704"/>
            <a:ext cx="1857881" cy="1509528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33057" y="44856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iamond 79"/>
          <p:cNvSpPr>
            <a:spLocks/>
          </p:cNvSpPr>
          <p:nvPr userDrawn="1"/>
        </p:nvSpPr>
        <p:spPr>
          <a:xfrm flipH="1">
            <a:off x="4349730" y="4632960"/>
            <a:ext cx="709012" cy="576072"/>
          </a:xfrm>
          <a:prstGeom prst="diamon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25" name="Picture 41" descr="C:\Users\vmoleva\Desktop\ERG Pics\Iron Ore 4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4514" y="5091879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pic>
        <p:nvPicPr>
          <p:cNvPr id="59" name="Picture 58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21" y="569112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Right Triangle 12"/>
          <p:cNvSpPr/>
          <p:nvPr userDrawn="1"/>
        </p:nvSpPr>
        <p:spPr>
          <a:xfrm>
            <a:off x="-1" y="5797040"/>
            <a:ext cx="1323510" cy="106096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86" name="Diamond 85"/>
          <p:cNvSpPr>
            <a:spLocks/>
          </p:cNvSpPr>
          <p:nvPr userDrawn="1"/>
        </p:nvSpPr>
        <p:spPr>
          <a:xfrm>
            <a:off x="3352035" y="42933"/>
            <a:ext cx="922166" cy="749260"/>
          </a:xfrm>
          <a:prstGeom prst="diamond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>
                  <a:alpha val="8200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07587" y="4585005"/>
            <a:ext cx="2831195" cy="3508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FontTx/>
              <a:buNone/>
              <a:defRPr sz="1723" baseline="0">
                <a:solidFill>
                  <a:schemeClr val="accent1"/>
                </a:solidFill>
              </a:defRPr>
            </a:lvl1pPr>
            <a:lvl2pPr>
              <a:defRPr sz="1723"/>
            </a:lvl2pPr>
            <a:lvl3pPr>
              <a:defRPr sz="1477"/>
            </a:lvl3pPr>
            <a:lvl4pPr>
              <a:defRPr sz="1354"/>
            </a:lvl4pPr>
            <a:lvl5pPr>
              <a:defRPr sz="1354"/>
            </a:lvl5pPr>
          </a:lstStyle>
          <a:p>
            <a:pPr lvl="0"/>
            <a:r>
              <a:rPr lang="en-US" dirty="0" smtClean="0"/>
              <a:t>Date, place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08" y="0"/>
            <a:ext cx="4479857" cy="22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5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62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8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87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1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487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06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68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66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9599" y="1600202"/>
            <a:ext cx="10972800" cy="45259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723" b="0" baseline="0">
                <a:latin typeface="Arial" pitchFamily="34" charset="0"/>
                <a:cs typeface="Arial" pitchFamily="34" charset="0"/>
              </a:defRPr>
            </a:lvl1pPr>
            <a:lvl2pPr marL="562722" indent="-275500">
              <a:buClrTx/>
              <a:buFont typeface="Arial" pitchFamily="34" charset="0"/>
              <a:buChar char="•"/>
              <a:defRPr sz="1723" b="0">
                <a:latin typeface="Arial" pitchFamily="34" charset="0"/>
                <a:cs typeface="Arial" pitchFamily="34" charset="0"/>
              </a:defRPr>
            </a:lvl2pPr>
            <a:lvl3pPr marL="1406804" indent="-281361">
              <a:buFont typeface="Arial" pitchFamily="34" charset="0"/>
              <a:buChar char="­"/>
              <a:defRPr>
                <a:latin typeface="Arial" pitchFamily="34" charset="0"/>
                <a:cs typeface="Arial" pitchFamily="34" charset="0"/>
              </a:defRPr>
            </a:lvl3pPr>
            <a:lvl4pPr marL="1125444" indent="-275500">
              <a:buClrTx/>
              <a:defRPr sz="1723" b="0">
                <a:latin typeface="Arial" pitchFamily="34" charset="0"/>
                <a:cs typeface="Arial" pitchFamily="34" charset="0"/>
              </a:defRPr>
            </a:lvl4pPr>
            <a:lvl5pPr marL="1473237" indent="-205160">
              <a:buFont typeface="Arial" pitchFamily="34" charset="0"/>
              <a:buChar char="­"/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 smtClean="0"/>
              <a:t>Click to edit title</a:t>
            </a:r>
            <a:endParaRPr lang="ru-RU" dirty="0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247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977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89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994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073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 smtClean="0"/>
              <a:t>Click to edit title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9" y="3354894"/>
            <a:ext cx="10924879" cy="710194"/>
          </a:xfrm>
          <a:prstGeom prst="rect">
            <a:avLst/>
          </a:prstGeom>
          <a:solidFill>
            <a:schemeClr val="tx2"/>
          </a:solidFill>
        </p:spPr>
        <p:txBody>
          <a:bodyPr tIns="182880" bIns="182880" anchor="ctr">
            <a:spAutoFit/>
          </a:bodyPr>
          <a:lstStyle>
            <a:lvl1pPr marL="0" indent="0">
              <a:buNone/>
              <a:defRPr sz="2215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slide divider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0344553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 userDrawn="1"/>
        </p:nvSpPr>
        <p:spPr>
          <a:xfrm>
            <a:off x="0" y="2383849"/>
            <a:ext cx="12192000" cy="210312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3845169" y="2612449"/>
            <a:ext cx="7737231" cy="1645920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4431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>
            <a:off x="-14615" y="2391351"/>
            <a:ext cx="3343969" cy="2088116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23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69532" y="2612449"/>
            <a:ext cx="1242646" cy="164592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FontTx/>
              <a:buNone/>
              <a:defRPr sz="7385" b="1">
                <a:solidFill>
                  <a:schemeClr val="bg1"/>
                </a:solidFill>
              </a:defRPr>
            </a:lvl1pPr>
            <a:lvl2pPr marL="562722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1125444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688165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2250887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052957" y="2372360"/>
            <a:ext cx="1329543" cy="2126098"/>
            <a:chOff x="1668027" y="2387482"/>
            <a:chExt cx="1080254" cy="2118596"/>
          </a:xfrm>
        </p:grpSpPr>
        <p:sp>
          <p:nvSpPr>
            <p:cNvPr id="73" name="Pentagon 72"/>
            <p:cNvSpPr/>
            <p:nvPr userDrawn="1"/>
          </p:nvSpPr>
          <p:spPr>
            <a:xfrm>
              <a:off x="1696603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12700">
              <a:solidFill>
                <a:schemeClr val="bg1"/>
              </a:solidFill>
            </a:ln>
            <a:effectLst>
              <a:outerShdw blurRad="114300" dist="50800" algn="r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  <p:sp>
          <p:nvSpPr>
            <p:cNvPr id="76" name="Pentagon 72"/>
            <p:cNvSpPr/>
            <p:nvPr userDrawn="1"/>
          </p:nvSpPr>
          <p:spPr>
            <a:xfrm>
              <a:off x="1668027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12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03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2373C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027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6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03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vmlDrawing" Target="../drawings/vmlDrawing5.v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13.emf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86179360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5" name="Слайд think-cell" r:id="rId10" imgW="270" imgH="270" progId="TCLayout.ActiveDocument.1">
                  <p:embed/>
                </p:oleObj>
              </mc:Choice>
              <mc:Fallback>
                <p:oleObj name="Слайд think-cell" r:id="rId1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54" dirty="0" smtClean="0">
                <a:solidFill>
                  <a:schemeClr val="tx1"/>
                </a:solidFill>
              </a:rPr>
              <a:t>Click to add slide title</a:t>
            </a:r>
            <a:endParaRPr lang="en-US" sz="2954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73" r:id="rId3"/>
    <p:sldLayoutId id="2147483674" r:id="rId4"/>
    <p:sldLayoutId id="2147483677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5pPr>
      <a:lvl6pPr marL="562722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6pPr>
      <a:lvl7pPr marL="1125444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7pPr>
      <a:lvl8pPr marL="1688165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8pPr>
      <a:lvl9pPr marL="2250887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9pPr>
    </p:titleStyle>
    <p:bodyStyle>
      <a:lvl1pPr marL="422041" indent="-4220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3" name="Слайд think-cell" r:id="rId23" imgW="594" imgH="595" progId="TCLayout.ActiveDocument.1">
                  <p:embed/>
                </p:oleObj>
              </mc:Choice>
              <mc:Fallback>
                <p:oleObj name="Слайд think-cell" r:id="rId23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629F11A-CAD2-4FD2-9793-0DC6E98D19B3}" type="slidenum">
              <a:rPr lang="ru-RU" sz="1200" smtClean="0">
                <a:solidFill>
                  <a:srgbClr val="32373C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 smtClean="0">
              <a:solidFill>
                <a:srgbClr val="32373C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988" y="37816"/>
            <a:ext cx="808289" cy="6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78">
          <p15:clr>
            <a:srgbClr val="A4A3A4"/>
          </p15:clr>
        </p15:guide>
        <p15:guide id="2" orient="horz" pos="3875">
          <p15:clr>
            <a:srgbClr val="A4A3A4"/>
          </p15:clr>
        </p15:guide>
        <p15:guide id="3" orient="horz" pos="2732">
          <p15:clr>
            <a:srgbClr val="A4A3A4"/>
          </p15:clr>
        </p15:guide>
        <p15:guide id="4" pos="815">
          <p15:clr>
            <a:srgbClr val="A4A3A4"/>
          </p15:clr>
        </p15:guide>
        <p15:guide id="5" pos="1338">
          <p15:clr>
            <a:srgbClr val="A4A3A4"/>
          </p15:clr>
        </p15:guide>
        <p15:guide id="6" pos="723">
          <p15:clr>
            <a:srgbClr val="A4A3A4"/>
          </p15:clr>
        </p15:guide>
        <p15:guide id="7" pos="200">
          <p15:clr>
            <a:srgbClr val="A4A3A4"/>
          </p15:clr>
        </p15:guide>
        <p15:guide id="8" pos="1430">
          <p15:clr>
            <a:srgbClr val="A4A3A4"/>
          </p15:clr>
        </p15:guide>
        <p15:guide id="9" pos="1949">
          <p15:clr>
            <a:srgbClr val="A4A3A4"/>
          </p15:clr>
        </p15:guide>
        <p15:guide id="10" pos="2043">
          <p15:clr>
            <a:srgbClr val="A4A3A4"/>
          </p15:clr>
        </p15:guide>
        <p15:guide id="11" pos="2565">
          <p15:clr>
            <a:srgbClr val="A4A3A4"/>
          </p15:clr>
        </p15:guide>
        <p15:guide id="12" pos="2657">
          <p15:clr>
            <a:srgbClr val="A4A3A4"/>
          </p15:clr>
        </p15:guide>
        <p15:guide id="13" pos="3182">
          <p15:clr>
            <a:srgbClr val="A4A3A4"/>
          </p15:clr>
        </p15:guide>
        <p15:guide id="14" pos="3272">
          <p15:clr>
            <a:srgbClr val="A4A3A4"/>
          </p15:clr>
        </p15:guide>
        <p15:guide id="15" pos="3795">
          <p15:clr>
            <a:srgbClr val="A4A3A4"/>
          </p15:clr>
        </p15:guide>
        <p15:guide id="16" pos="3885">
          <p15:clr>
            <a:srgbClr val="A4A3A4"/>
          </p15:clr>
        </p15:guide>
        <p15:guide id="17" pos="4409">
          <p15:clr>
            <a:srgbClr val="A4A3A4"/>
          </p15:clr>
        </p15:guide>
        <p15:guide id="18" pos="4502">
          <p15:clr>
            <a:srgbClr val="A4A3A4"/>
          </p15:clr>
        </p15:guide>
        <p15:guide id="19" pos="5024">
          <p15:clr>
            <a:srgbClr val="A4A3A4"/>
          </p15:clr>
        </p15:guide>
        <p15:guide id="20" pos="5114">
          <p15:clr>
            <a:srgbClr val="A4A3A4"/>
          </p15:clr>
        </p15:guide>
        <p15:guide id="21" pos="5637">
          <p15:clr>
            <a:srgbClr val="A4A3A4"/>
          </p15:clr>
        </p15:guide>
        <p15:guide id="22" pos="5726">
          <p15:clr>
            <a:srgbClr val="A4A3A4"/>
          </p15:clr>
        </p15:guide>
        <p15:guide id="23" pos="6251">
          <p15:clr>
            <a:srgbClr val="A4A3A4"/>
          </p15:clr>
        </p15:guide>
        <p15:guide id="24" pos="6341">
          <p15:clr>
            <a:srgbClr val="A4A3A4"/>
          </p15:clr>
        </p15:guide>
        <p15:guide id="25" pos="6866">
          <p15:clr>
            <a:srgbClr val="A4A3A4"/>
          </p15:clr>
        </p15:guide>
        <p15:guide id="26" pos="6956">
          <p15:clr>
            <a:srgbClr val="A4A3A4"/>
          </p15:clr>
        </p15:guide>
        <p15:guide id="27" orient="horz" pos="444">
          <p15:clr>
            <a:srgbClr val="A4A3A4"/>
          </p15:clr>
        </p15:guide>
        <p15:guide id="28" orient="horz" pos="1589">
          <p15:clr>
            <a:srgbClr val="A4A3A4"/>
          </p15:clr>
        </p15:guide>
        <p15:guide id="29" orient="horz" pos="2158">
          <p15:clr>
            <a:srgbClr val="A4A3A4"/>
          </p15:clr>
        </p15:guide>
        <p15:guide id="30" orient="horz" pos="3303">
          <p15:clr>
            <a:srgbClr val="A4A3A4"/>
          </p15:clr>
        </p15:guide>
        <p15:guide id="31" orient="horz" pos="1017">
          <p15:clr>
            <a:srgbClr val="A4A3A4"/>
          </p15:clr>
        </p15:guide>
        <p15:guide id="32" orient="horz" pos="936">
          <p15:clr>
            <a:srgbClr val="A4A3A4"/>
          </p15:clr>
        </p15:guide>
        <p15:guide id="33" orient="horz" pos="97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26.jpg"/><Relationship Id="rId2" Type="http://schemas.openxmlformats.org/officeDocument/2006/relationships/tags" Target="../tags/tag7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chart" Target="../charts/chart1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image" Target="../media/image23.emf"/><Relationship Id="rId33" Type="http://schemas.openxmlformats.org/officeDocument/2006/relationships/chart" Target="../charts/chart8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chart" Target="../charts/chart4.xml"/><Relationship Id="rId1" Type="http://schemas.openxmlformats.org/officeDocument/2006/relationships/vmlDrawing" Target="../drawings/vmlDrawing29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oleObject" Target="../embeddings/oleObject29.bin"/><Relationship Id="rId32" Type="http://schemas.openxmlformats.org/officeDocument/2006/relationships/chart" Target="../charts/chart7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slideLayout" Target="../slideLayouts/slideLayout14.xml"/><Relationship Id="rId28" Type="http://schemas.openxmlformats.org/officeDocument/2006/relationships/chart" Target="../charts/chart3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chart" Target="../charts/chart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chart" Target="../charts/chart2.xml"/><Relationship Id="rId30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69.xml"/><Relationship Id="rId7" Type="http://schemas.openxmlformats.org/officeDocument/2006/relationships/oleObject" Target="../embeddings/oleObject30.bin"/><Relationship Id="rId2" Type="http://schemas.openxmlformats.org/officeDocument/2006/relationships/tags" Target="../tags/tag68.xml"/><Relationship Id="rId1" Type="http://schemas.openxmlformats.org/officeDocument/2006/relationships/vmlDrawing" Target="../drawings/vmlDrawing30.v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6</a:t>
            </a:r>
            <a:r>
              <a:rPr lang="ru-RU" dirty="0" smtClean="0"/>
              <a:t> июля, 202</a:t>
            </a:r>
            <a:r>
              <a:rPr lang="en-US" dirty="0"/>
              <a:t>4</a:t>
            </a:r>
            <a:endParaRPr lang="ru-RU" dirty="0"/>
          </a:p>
          <a:p>
            <a:r>
              <a:rPr lang="ru-RU" dirty="0"/>
              <a:t>АО «Алюминий Казахстана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6903935" cy="3190122"/>
          </a:xfrm>
        </p:spPr>
        <p:txBody>
          <a:bodyPr/>
          <a:lstStyle/>
          <a:p>
            <a:r>
              <a:rPr lang="ru-RU" sz="2000" dirty="0"/>
              <a:t>Отчет по итогам </a:t>
            </a:r>
            <a:r>
              <a:rPr lang="ru-RU" sz="2000" dirty="0" smtClean="0"/>
              <a:t>1 полугодия 202</a:t>
            </a:r>
            <a:r>
              <a:rPr lang="en-US" sz="2000" dirty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года об исполнении утвержденной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  АО «Алюминий Казахстана» перед потребителями и иными заинтересованными лицами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86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Объект 7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77" name="Объект 7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перспективах деятельности (планы развития), в том числе возможных изменениях тарифов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500" y="6420051"/>
            <a:ext cx="11208321" cy="32797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Тарифы на услугу АО «Алюминий Казахстана» по производству тепловой энергии утверждены уполномоченным органом на период 2021-2025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(приказ ДКРЕМ по Павлодарской области №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-ОД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/>
              <a:t>Инвестиционная программа АО «Алюминий Казахстана» на 2021-2025 </a:t>
            </a:r>
            <a:r>
              <a:rPr lang="ru-RU" dirty="0" err="1"/>
              <a:t>гг</a:t>
            </a:r>
            <a:r>
              <a:rPr lang="ru-RU" dirty="0"/>
              <a:t> утверждена совместным приказом ДКРЕМ по Павлодарской области № </a:t>
            </a:r>
            <a:r>
              <a:rPr lang="ru-RU" dirty="0" smtClean="0"/>
              <a:t>5</a:t>
            </a:r>
            <a:r>
              <a:rPr lang="en-US" dirty="0" smtClean="0"/>
              <a:t>7</a:t>
            </a:r>
            <a:r>
              <a:rPr lang="ru-RU" dirty="0" smtClean="0"/>
              <a:t>-ОД </a:t>
            </a:r>
            <a:r>
              <a:rPr lang="ru-RU" dirty="0"/>
              <a:t>от </a:t>
            </a:r>
            <a:r>
              <a:rPr lang="en-US" dirty="0" smtClean="0"/>
              <a:t>15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.2024 </a:t>
            </a:r>
            <a:r>
              <a:rPr lang="ru-RU" dirty="0"/>
              <a:t>и Управления энергетики и ЖКХ № </a:t>
            </a:r>
            <a:r>
              <a:rPr lang="ru-RU" dirty="0" smtClean="0"/>
              <a:t>32-ОД </a:t>
            </a:r>
            <a:r>
              <a:rPr lang="ru-RU" dirty="0"/>
              <a:t>от </a:t>
            </a:r>
            <a:r>
              <a:rPr lang="ru-RU" dirty="0" smtClean="0"/>
              <a:t>16.</a:t>
            </a:r>
            <a:r>
              <a:rPr lang="en-US" dirty="0" smtClean="0"/>
              <a:t>07</a:t>
            </a:r>
            <a:r>
              <a:rPr lang="ru-RU" dirty="0" smtClean="0"/>
              <a:t>.202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Rectangle 120"/>
          <p:cNvSpPr/>
          <p:nvPr/>
        </p:nvSpPr>
        <p:spPr>
          <a:xfrm>
            <a:off x="5356574" y="1550987"/>
            <a:ext cx="2048400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121"/>
          <p:cNvSpPr/>
          <p:nvPr/>
        </p:nvSpPr>
        <p:spPr>
          <a:xfrm>
            <a:off x="7551911" y="1550987"/>
            <a:ext cx="2048400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2268483" y="1239679"/>
            <a:ext cx="8628062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sz="1600" dirty="0" smtClean="0"/>
              <a:t>                                                                                           ПЕРСПЕКТИВЫ РАЗВИТИЯ</a:t>
            </a:r>
            <a:endParaRPr lang="ru-RU" sz="1600" dirty="0"/>
          </a:p>
        </p:txBody>
      </p:sp>
      <p:cxnSp>
        <p:nvCxnSpPr>
          <p:cNvPr id="11" name="Straight Connector 110"/>
          <p:cNvCxnSpPr/>
          <p:nvPr/>
        </p:nvCxnSpPr>
        <p:spPr>
          <a:xfrm>
            <a:off x="4463820" y="1485900"/>
            <a:ext cx="6370957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18"/>
          <p:cNvSpPr/>
          <p:nvPr/>
        </p:nvSpPr>
        <p:spPr>
          <a:xfrm>
            <a:off x="7551911" y="2258594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2025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Rectangle 122"/>
          <p:cNvSpPr/>
          <p:nvPr/>
        </p:nvSpPr>
        <p:spPr>
          <a:xfrm>
            <a:off x="5356573" y="2258594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2024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Rectangle 114"/>
          <p:cNvSpPr/>
          <p:nvPr/>
        </p:nvSpPr>
        <p:spPr>
          <a:xfrm>
            <a:off x="880214" y="3187122"/>
            <a:ext cx="2776538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Утвержден уполномоченным органом на 2021-2025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7994746" y="3658576"/>
            <a:ext cx="119918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22" name="Rectangle 43"/>
          <p:cNvSpPr/>
          <p:nvPr/>
        </p:nvSpPr>
        <p:spPr>
          <a:xfrm>
            <a:off x="7551911" y="3184583"/>
            <a:ext cx="1696546" cy="4985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1 209,09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23" name="Rectangle 53"/>
          <p:cNvSpPr/>
          <p:nvPr/>
        </p:nvSpPr>
        <p:spPr>
          <a:xfrm>
            <a:off x="880214" y="2833237"/>
            <a:ext cx="2776538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Тариф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Rectangle 115"/>
          <p:cNvSpPr/>
          <p:nvPr/>
        </p:nvSpPr>
        <p:spPr>
          <a:xfrm>
            <a:off x="880214" y="4333156"/>
            <a:ext cx="2776538" cy="7386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Проведение среднего и капитальных ремонтов котлов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Rectangle 38"/>
          <p:cNvSpPr/>
          <p:nvPr/>
        </p:nvSpPr>
        <p:spPr>
          <a:xfrm>
            <a:off x="6763955" y="4424994"/>
            <a:ext cx="971550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28" name="Rectangle 46"/>
          <p:cNvSpPr/>
          <p:nvPr/>
        </p:nvSpPr>
        <p:spPr>
          <a:xfrm>
            <a:off x="5356573" y="4335738"/>
            <a:ext cx="1355105" cy="6093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chemeClr val="accent1"/>
                </a:solidFill>
              </a:rPr>
              <a:t>742</a:t>
            </a:r>
            <a:r>
              <a:rPr lang="ru-RU" sz="4400" dirty="0" smtClean="0">
                <a:solidFill>
                  <a:schemeClr val="accent1"/>
                </a:solidFill>
              </a:rPr>
              <a:t>,</a:t>
            </a:r>
            <a:r>
              <a:rPr lang="en-US" sz="4400" dirty="0" smtClean="0">
                <a:solidFill>
                  <a:schemeClr val="accent1"/>
                </a:solidFill>
              </a:rPr>
              <a:t>7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29" name="Rectangle 47"/>
          <p:cNvSpPr/>
          <p:nvPr/>
        </p:nvSpPr>
        <p:spPr>
          <a:xfrm>
            <a:off x="7551911" y="4335738"/>
            <a:ext cx="1355105" cy="6093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4400" dirty="0" smtClean="0">
                <a:solidFill>
                  <a:schemeClr val="accent1"/>
                </a:solidFill>
              </a:rPr>
              <a:t>238,1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2" name="Rectangle 50"/>
          <p:cNvSpPr/>
          <p:nvPr/>
        </p:nvSpPr>
        <p:spPr>
          <a:xfrm>
            <a:off x="8930419" y="4424994"/>
            <a:ext cx="971550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33" name="Rectangle 57"/>
          <p:cNvSpPr/>
          <p:nvPr/>
        </p:nvSpPr>
        <p:spPr>
          <a:xfrm>
            <a:off x="880214" y="3993725"/>
            <a:ext cx="287711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Инвестиционная программа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12"/>
          <p:cNvCxnSpPr/>
          <p:nvPr/>
        </p:nvCxnSpPr>
        <p:spPr>
          <a:xfrm>
            <a:off x="317500" y="3874020"/>
            <a:ext cx="11553825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Rectangle 35"/>
          <p:cNvSpPr/>
          <p:nvPr/>
        </p:nvSpPr>
        <p:spPr>
          <a:xfrm>
            <a:off x="5946346" y="3658576"/>
            <a:ext cx="1075103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</a:t>
            </a:r>
            <a:r>
              <a:rPr lang="ru-RU" sz="1400" i="1" dirty="0" smtClean="0">
                <a:solidFill>
                  <a:schemeClr val="tx2"/>
                </a:solidFill>
              </a:rPr>
              <a:t>енге/Гкал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63" name="Freeform 2609"/>
          <p:cNvSpPr>
            <a:spLocks noEditPoints="1"/>
          </p:cNvSpPr>
          <p:nvPr/>
        </p:nvSpPr>
        <p:spPr bwMode="auto">
          <a:xfrm>
            <a:off x="6132826" y="1675784"/>
            <a:ext cx="503962" cy="506136"/>
          </a:xfrm>
          <a:custGeom>
            <a:avLst/>
            <a:gdLst>
              <a:gd name="T0" fmla="*/ 266 w 283"/>
              <a:gd name="T1" fmla="*/ 74 h 284"/>
              <a:gd name="T2" fmla="*/ 258 w 283"/>
              <a:gd name="T3" fmla="*/ 79 h 284"/>
              <a:gd name="T4" fmla="*/ 247 w 283"/>
              <a:gd name="T5" fmla="*/ 223 h 284"/>
              <a:gd name="T6" fmla="*/ 242 w 283"/>
              <a:gd name="T7" fmla="*/ 136 h 284"/>
              <a:gd name="T8" fmla="*/ 238 w 283"/>
              <a:gd name="T9" fmla="*/ 233 h 284"/>
              <a:gd name="T10" fmla="*/ 210 w 283"/>
              <a:gd name="T11" fmla="*/ 160 h 284"/>
              <a:gd name="T12" fmla="*/ 201 w 283"/>
              <a:gd name="T13" fmla="*/ 160 h 284"/>
              <a:gd name="T14" fmla="*/ 169 w 283"/>
              <a:gd name="T15" fmla="*/ 272 h 284"/>
              <a:gd name="T16" fmla="*/ 165 w 283"/>
              <a:gd name="T17" fmla="*/ 134 h 284"/>
              <a:gd name="T18" fmla="*/ 160 w 283"/>
              <a:gd name="T19" fmla="*/ 273 h 284"/>
              <a:gd name="T20" fmla="*/ 128 w 283"/>
              <a:gd name="T21" fmla="*/ 274 h 284"/>
              <a:gd name="T22" fmla="*/ 124 w 283"/>
              <a:gd name="T23" fmla="*/ 187 h 284"/>
              <a:gd name="T24" fmla="*/ 119 w 283"/>
              <a:gd name="T25" fmla="*/ 273 h 284"/>
              <a:gd name="T26" fmla="*/ 87 w 283"/>
              <a:gd name="T27" fmla="*/ 201 h 284"/>
              <a:gd name="T28" fmla="*/ 78 w 283"/>
              <a:gd name="T29" fmla="*/ 201 h 284"/>
              <a:gd name="T30" fmla="*/ 46 w 283"/>
              <a:gd name="T31" fmla="*/ 234 h 284"/>
              <a:gd name="T32" fmla="*/ 41 w 283"/>
              <a:gd name="T33" fmla="*/ 170 h 284"/>
              <a:gd name="T34" fmla="*/ 37 w 283"/>
              <a:gd name="T35" fmla="*/ 223 h 284"/>
              <a:gd name="T36" fmla="*/ 38 w 283"/>
              <a:gd name="T37" fmla="*/ 139 h 284"/>
              <a:gd name="T38" fmla="*/ 65 w 283"/>
              <a:gd name="T39" fmla="*/ 135 h 284"/>
              <a:gd name="T40" fmla="*/ 89 w 283"/>
              <a:gd name="T41" fmla="*/ 158 h 284"/>
              <a:gd name="T42" fmla="*/ 125 w 283"/>
              <a:gd name="T43" fmla="*/ 158 h 284"/>
              <a:gd name="T44" fmla="*/ 150 w 283"/>
              <a:gd name="T45" fmla="*/ 103 h 284"/>
              <a:gd name="T46" fmla="*/ 166 w 283"/>
              <a:gd name="T47" fmla="*/ 97 h 284"/>
              <a:gd name="T48" fmla="*/ 212 w 283"/>
              <a:gd name="T49" fmla="*/ 128 h 284"/>
              <a:gd name="T50" fmla="*/ 226 w 283"/>
              <a:gd name="T51" fmla="*/ 99 h 284"/>
              <a:gd name="T52" fmla="*/ 272 w 283"/>
              <a:gd name="T53" fmla="*/ 32 h 284"/>
              <a:gd name="T54" fmla="*/ 281 w 283"/>
              <a:gd name="T55" fmla="*/ 32 h 284"/>
              <a:gd name="T56" fmla="*/ 281 w 283"/>
              <a:gd name="T57" fmla="*/ 4 h 284"/>
              <a:gd name="T58" fmla="*/ 281 w 283"/>
              <a:gd name="T59" fmla="*/ 4 h 284"/>
              <a:gd name="T60" fmla="*/ 280 w 283"/>
              <a:gd name="T61" fmla="*/ 2 h 284"/>
              <a:gd name="T62" fmla="*/ 279 w 283"/>
              <a:gd name="T63" fmla="*/ 1 h 284"/>
              <a:gd name="T64" fmla="*/ 278 w 283"/>
              <a:gd name="T65" fmla="*/ 1 h 284"/>
              <a:gd name="T66" fmla="*/ 276 w 283"/>
              <a:gd name="T67" fmla="*/ 1 h 284"/>
              <a:gd name="T68" fmla="*/ 251 w 283"/>
              <a:gd name="T69" fmla="*/ 9 h 284"/>
              <a:gd name="T70" fmla="*/ 252 w 283"/>
              <a:gd name="T71" fmla="*/ 18 h 284"/>
              <a:gd name="T72" fmla="*/ 267 w 283"/>
              <a:gd name="T73" fmla="*/ 13 h 284"/>
              <a:gd name="T74" fmla="*/ 212 w 283"/>
              <a:gd name="T75" fmla="*/ 92 h 284"/>
              <a:gd name="T76" fmla="*/ 170 w 283"/>
              <a:gd name="T77" fmla="*/ 88 h 284"/>
              <a:gd name="T78" fmla="*/ 152 w 283"/>
              <a:gd name="T79" fmla="*/ 67 h 284"/>
              <a:gd name="T80" fmla="*/ 141 w 283"/>
              <a:gd name="T81" fmla="*/ 99 h 284"/>
              <a:gd name="T82" fmla="*/ 107 w 283"/>
              <a:gd name="T83" fmla="*/ 140 h 284"/>
              <a:gd name="T84" fmla="*/ 68 w 283"/>
              <a:gd name="T85" fmla="*/ 125 h 284"/>
              <a:gd name="T86" fmla="*/ 32 w 283"/>
              <a:gd name="T87" fmla="*/ 126 h 284"/>
              <a:gd name="T88" fmla="*/ 11 w 283"/>
              <a:gd name="T89" fmla="*/ 163 h 284"/>
              <a:gd name="T90" fmla="*/ 142 w 283"/>
              <a:gd name="T91" fmla="*/ 9 h 284"/>
              <a:gd name="T92" fmla="*/ 217 w 283"/>
              <a:gd name="T93" fmla="*/ 27 h 284"/>
              <a:gd name="T94" fmla="*/ 142 w 283"/>
              <a:gd name="T95" fmla="*/ 0 h 284"/>
              <a:gd name="T96" fmla="*/ 4 w 283"/>
              <a:gd name="T97" fmla="*/ 175 h 284"/>
              <a:gd name="T98" fmla="*/ 37 w 283"/>
              <a:gd name="T99" fmla="*/ 237 h 284"/>
              <a:gd name="T100" fmla="*/ 142 w 283"/>
              <a:gd name="T101" fmla="*/ 284 h 284"/>
              <a:gd name="T102" fmla="*/ 165 w 283"/>
              <a:gd name="T103" fmla="*/ 282 h 284"/>
              <a:gd name="T104" fmla="*/ 283 w 283"/>
              <a:gd name="T105" fmla="*/ 142 h 284"/>
              <a:gd name="T106" fmla="*/ 221 w 283"/>
              <a:gd name="T107" fmla="*/ 110 h 284"/>
              <a:gd name="T108" fmla="*/ 203 w 283"/>
              <a:gd name="T109" fmla="*/ 110 h 284"/>
              <a:gd name="T110" fmla="*/ 152 w 283"/>
              <a:gd name="T111" fmla="*/ 76 h 284"/>
              <a:gd name="T112" fmla="*/ 152 w 283"/>
              <a:gd name="T113" fmla="*/ 94 h 284"/>
              <a:gd name="T114" fmla="*/ 152 w 283"/>
              <a:gd name="T115" fmla="*/ 76 h 284"/>
              <a:gd name="T116" fmla="*/ 116 w 283"/>
              <a:gd name="T117" fmla="*/ 158 h 284"/>
              <a:gd name="T118" fmla="*/ 98 w 283"/>
              <a:gd name="T119" fmla="*/ 158 h 284"/>
              <a:gd name="T120" fmla="*/ 50 w 283"/>
              <a:gd name="T121" fmla="*/ 117 h 284"/>
              <a:gd name="T122" fmla="*/ 50 w 283"/>
              <a:gd name="T123" fmla="*/ 135 h 284"/>
              <a:gd name="T124" fmla="*/ 50 w 283"/>
              <a:gd name="T125" fmla="*/ 11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3" h="284">
                <a:moveTo>
                  <a:pt x="283" y="142"/>
                </a:moveTo>
                <a:cubicBezTo>
                  <a:pt x="283" y="118"/>
                  <a:pt x="277" y="95"/>
                  <a:pt x="266" y="74"/>
                </a:cubicBezTo>
                <a:cubicBezTo>
                  <a:pt x="265" y="72"/>
                  <a:pt x="262" y="71"/>
                  <a:pt x="260" y="73"/>
                </a:cubicBezTo>
                <a:cubicBezTo>
                  <a:pt x="258" y="74"/>
                  <a:pt x="257" y="76"/>
                  <a:pt x="258" y="79"/>
                </a:cubicBezTo>
                <a:cubicBezTo>
                  <a:pt x="269" y="98"/>
                  <a:pt x="274" y="120"/>
                  <a:pt x="274" y="142"/>
                </a:cubicBezTo>
                <a:cubicBezTo>
                  <a:pt x="274" y="172"/>
                  <a:pt x="264" y="200"/>
                  <a:pt x="247" y="223"/>
                </a:cubicBezTo>
                <a:cubicBezTo>
                  <a:pt x="247" y="140"/>
                  <a:pt x="247" y="140"/>
                  <a:pt x="247" y="140"/>
                </a:cubicBezTo>
                <a:cubicBezTo>
                  <a:pt x="247" y="138"/>
                  <a:pt x="245" y="136"/>
                  <a:pt x="242" y="136"/>
                </a:cubicBezTo>
                <a:cubicBezTo>
                  <a:pt x="240" y="136"/>
                  <a:pt x="238" y="138"/>
                  <a:pt x="238" y="140"/>
                </a:cubicBezTo>
                <a:cubicBezTo>
                  <a:pt x="238" y="233"/>
                  <a:pt x="238" y="233"/>
                  <a:pt x="238" y="233"/>
                </a:cubicBezTo>
                <a:cubicBezTo>
                  <a:pt x="230" y="242"/>
                  <a:pt x="220" y="249"/>
                  <a:pt x="210" y="255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10" y="158"/>
                  <a:pt x="208" y="156"/>
                  <a:pt x="206" y="156"/>
                </a:cubicBezTo>
                <a:cubicBezTo>
                  <a:pt x="203" y="156"/>
                  <a:pt x="201" y="158"/>
                  <a:pt x="201" y="160"/>
                </a:cubicBezTo>
                <a:cubicBezTo>
                  <a:pt x="201" y="260"/>
                  <a:pt x="201" y="260"/>
                  <a:pt x="201" y="260"/>
                </a:cubicBezTo>
                <a:cubicBezTo>
                  <a:pt x="191" y="265"/>
                  <a:pt x="181" y="269"/>
                  <a:pt x="169" y="272"/>
                </a:cubicBezTo>
                <a:cubicBezTo>
                  <a:pt x="169" y="138"/>
                  <a:pt x="169" y="138"/>
                  <a:pt x="169" y="138"/>
                </a:cubicBezTo>
                <a:cubicBezTo>
                  <a:pt x="169" y="136"/>
                  <a:pt x="167" y="134"/>
                  <a:pt x="165" y="134"/>
                </a:cubicBezTo>
                <a:cubicBezTo>
                  <a:pt x="162" y="134"/>
                  <a:pt x="160" y="136"/>
                  <a:pt x="160" y="138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54" y="274"/>
                  <a:pt x="148" y="275"/>
                  <a:pt x="142" y="275"/>
                </a:cubicBezTo>
                <a:cubicBezTo>
                  <a:pt x="137" y="275"/>
                  <a:pt x="133" y="274"/>
                  <a:pt x="128" y="274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89"/>
                  <a:pt x="126" y="187"/>
                  <a:pt x="124" y="187"/>
                </a:cubicBezTo>
                <a:cubicBezTo>
                  <a:pt x="121" y="187"/>
                  <a:pt x="119" y="189"/>
                  <a:pt x="119" y="192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08" y="271"/>
                  <a:pt x="97" y="267"/>
                  <a:pt x="87" y="263"/>
                </a:cubicBezTo>
                <a:cubicBezTo>
                  <a:pt x="87" y="201"/>
                  <a:pt x="87" y="201"/>
                  <a:pt x="87" y="201"/>
                </a:cubicBezTo>
                <a:cubicBezTo>
                  <a:pt x="87" y="198"/>
                  <a:pt x="85" y="196"/>
                  <a:pt x="82" y="196"/>
                </a:cubicBezTo>
                <a:cubicBezTo>
                  <a:pt x="80" y="196"/>
                  <a:pt x="78" y="198"/>
                  <a:pt x="78" y="201"/>
                </a:cubicBezTo>
                <a:cubicBezTo>
                  <a:pt x="78" y="258"/>
                  <a:pt x="78" y="258"/>
                  <a:pt x="78" y="258"/>
                </a:cubicBezTo>
                <a:cubicBezTo>
                  <a:pt x="66" y="252"/>
                  <a:pt x="55" y="243"/>
                  <a:pt x="46" y="234"/>
                </a:cubicBezTo>
                <a:cubicBezTo>
                  <a:pt x="46" y="174"/>
                  <a:pt x="46" y="174"/>
                  <a:pt x="46" y="174"/>
                </a:cubicBezTo>
                <a:cubicBezTo>
                  <a:pt x="46" y="172"/>
                  <a:pt x="44" y="170"/>
                  <a:pt x="41" y="170"/>
                </a:cubicBezTo>
                <a:cubicBezTo>
                  <a:pt x="39" y="170"/>
                  <a:pt x="37" y="172"/>
                  <a:pt x="37" y="174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26" y="209"/>
                  <a:pt x="18" y="193"/>
                  <a:pt x="13" y="175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41" y="142"/>
                  <a:pt x="46" y="144"/>
                  <a:pt x="50" y="144"/>
                </a:cubicBezTo>
                <a:cubicBezTo>
                  <a:pt x="57" y="144"/>
                  <a:pt x="62" y="140"/>
                  <a:pt x="65" y="135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90" y="156"/>
                  <a:pt x="89" y="157"/>
                  <a:pt x="89" y="158"/>
                </a:cubicBezTo>
                <a:cubicBezTo>
                  <a:pt x="89" y="168"/>
                  <a:pt x="97" y="176"/>
                  <a:pt x="107" y="176"/>
                </a:cubicBezTo>
                <a:cubicBezTo>
                  <a:pt x="117" y="176"/>
                  <a:pt x="125" y="168"/>
                  <a:pt x="125" y="158"/>
                </a:cubicBezTo>
                <a:cubicBezTo>
                  <a:pt x="125" y="154"/>
                  <a:pt x="124" y="151"/>
                  <a:pt x="122" y="148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51" y="103"/>
                  <a:pt x="151" y="103"/>
                  <a:pt x="152" y="103"/>
                </a:cubicBezTo>
                <a:cubicBezTo>
                  <a:pt x="158" y="103"/>
                  <a:pt x="163" y="100"/>
                  <a:pt x="166" y="97"/>
                </a:cubicBezTo>
                <a:cubicBezTo>
                  <a:pt x="194" y="112"/>
                  <a:pt x="194" y="112"/>
                  <a:pt x="194" y="112"/>
                </a:cubicBezTo>
                <a:cubicBezTo>
                  <a:pt x="196" y="121"/>
                  <a:pt x="203" y="128"/>
                  <a:pt x="212" y="128"/>
                </a:cubicBezTo>
                <a:cubicBezTo>
                  <a:pt x="222" y="128"/>
                  <a:pt x="230" y="120"/>
                  <a:pt x="230" y="110"/>
                </a:cubicBezTo>
                <a:cubicBezTo>
                  <a:pt x="230" y="106"/>
                  <a:pt x="228" y="102"/>
                  <a:pt x="226" y="99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34"/>
                  <a:pt x="274" y="36"/>
                  <a:pt x="277" y="36"/>
                </a:cubicBezTo>
                <a:cubicBezTo>
                  <a:pt x="279" y="36"/>
                  <a:pt x="281" y="34"/>
                  <a:pt x="281" y="32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5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3"/>
                  <a:pt x="281" y="3"/>
                  <a:pt x="280" y="2"/>
                </a:cubicBezTo>
                <a:cubicBezTo>
                  <a:pt x="280" y="2"/>
                  <a:pt x="280" y="2"/>
                  <a:pt x="280" y="2"/>
                </a:cubicBezTo>
                <a:cubicBezTo>
                  <a:pt x="280" y="2"/>
                  <a:pt x="280" y="1"/>
                  <a:pt x="279" y="1"/>
                </a:cubicBezTo>
                <a:cubicBezTo>
                  <a:pt x="279" y="1"/>
                  <a:pt x="279" y="1"/>
                  <a:pt x="279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7" y="1"/>
                  <a:pt x="277" y="1"/>
                  <a:pt x="277" y="1"/>
                </a:cubicBezTo>
                <a:cubicBezTo>
                  <a:pt x="277" y="1"/>
                  <a:pt x="276" y="1"/>
                  <a:pt x="276" y="1"/>
                </a:cubicBezTo>
                <a:cubicBezTo>
                  <a:pt x="276" y="1"/>
                  <a:pt x="276" y="1"/>
                  <a:pt x="276" y="1"/>
                </a:cubicBezTo>
                <a:cubicBezTo>
                  <a:pt x="251" y="9"/>
                  <a:pt x="251" y="9"/>
                  <a:pt x="251" y="9"/>
                </a:cubicBezTo>
                <a:cubicBezTo>
                  <a:pt x="249" y="10"/>
                  <a:pt x="247" y="12"/>
                  <a:pt x="248" y="15"/>
                </a:cubicBezTo>
                <a:cubicBezTo>
                  <a:pt x="249" y="16"/>
                  <a:pt x="250" y="18"/>
                  <a:pt x="252" y="18"/>
                </a:cubicBezTo>
                <a:cubicBezTo>
                  <a:pt x="253" y="18"/>
                  <a:pt x="253" y="18"/>
                  <a:pt x="254" y="17"/>
                </a:cubicBezTo>
                <a:cubicBezTo>
                  <a:pt x="267" y="13"/>
                  <a:pt x="267" y="13"/>
                  <a:pt x="267" y="13"/>
                </a:cubicBezTo>
                <a:cubicBezTo>
                  <a:pt x="219" y="93"/>
                  <a:pt x="219" y="93"/>
                  <a:pt x="219" y="93"/>
                </a:cubicBezTo>
                <a:cubicBezTo>
                  <a:pt x="217" y="93"/>
                  <a:pt x="214" y="92"/>
                  <a:pt x="212" y="92"/>
                </a:cubicBezTo>
                <a:cubicBezTo>
                  <a:pt x="205" y="92"/>
                  <a:pt x="198" y="97"/>
                  <a:pt x="196" y="103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87"/>
                  <a:pt x="170" y="86"/>
                  <a:pt x="170" y="85"/>
                </a:cubicBezTo>
                <a:cubicBezTo>
                  <a:pt x="170" y="75"/>
                  <a:pt x="162" y="67"/>
                  <a:pt x="152" y="67"/>
                </a:cubicBezTo>
                <a:cubicBezTo>
                  <a:pt x="142" y="67"/>
                  <a:pt x="134" y="75"/>
                  <a:pt x="134" y="85"/>
                </a:cubicBezTo>
                <a:cubicBezTo>
                  <a:pt x="134" y="91"/>
                  <a:pt x="137" y="96"/>
                  <a:pt x="141" y="99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2" y="141"/>
                  <a:pt x="110" y="140"/>
                  <a:pt x="107" y="140"/>
                </a:cubicBezTo>
                <a:cubicBezTo>
                  <a:pt x="102" y="140"/>
                  <a:pt x="97" y="143"/>
                  <a:pt x="94" y="146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16"/>
                  <a:pt x="60" y="108"/>
                  <a:pt x="50" y="108"/>
                </a:cubicBezTo>
                <a:cubicBezTo>
                  <a:pt x="40" y="108"/>
                  <a:pt x="32" y="116"/>
                  <a:pt x="32" y="126"/>
                </a:cubicBezTo>
                <a:cubicBezTo>
                  <a:pt x="32" y="128"/>
                  <a:pt x="33" y="129"/>
                  <a:pt x="33" y="13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9" y="156"/>
                  <a:pt x="9" y="149"/>
                  <a:pt x="9" y="142"/>
                </a:cubicBezTo>
                <a:cubicBezTo>
                  <a:pt x="9" y="69"/>
                  <a:pt x="68" y="9"/>
                  <a:pt x="142" y="9"/>
                </a:cubicBezTo>
                <a:cubicBezTo>
                  <a:pt x="166" y="9"/>
                  <a:pt x="190" y="16"/>
                  <a:pt x="210" y="28"/>
                </a:cubicBezTo>
                <a:cubicBezTo>
                  <a:pt x="213" y="30"/>
                  <a:pt x="215" y="29"/>
                  <a:pt x="217" y="27"/>
                </a:cubicBezTo>
                <a:cubicBezTo>
                  <a:pt x="218" y="25"/>
                  <a:pt x="217" y="22"/>
                  <a:pt x="215" y="21"/>
                </a:cubicBezTo>
                <a:cubicBezTo>
                  <a:pt x="193" y="7"/>
                  <a:pt x="168" y="0"/>
                  <a:pt x="142" y="0"/>
                </a:cubicBezTo>
                <a:cubicBezTo>
                  <a:pt x="63" y="0"/>
                  <a:pt x="0" y="64"/>
                  <a:pt x="0" y="142"/>
                </a:cubicBezTo>
                <a:cubicBezTo>
                  <a:pt x="0" y="153"/>
                  <a:pt x="1" y="164"/>
                  <a:pt x="4" y="175"/>
                </a:cubicBezTo>
                <a:cubicBezTo>
                  <a:pt x="4" y="175"/>
                  <a:pt x="4" y="175"/>
                  <a:pt x="4" y="175"/>
                </a:cubicBezTo>
                <a:cubicBezTo>
                  <a:pt x="10" y="199"/>
                  <a:pt x="21" y="220"/>
                  <a:pt x="37" y="237"/>
                </a:cubicBezTo>
                <a:cubicBezTo>
                  <a:pt x="37" y="239"/>
                  <a:pt x="38" y="240"/>
                  <a:pt x="40" y="240"/>
                </a:cubicBezTo>
                <a:cubicBezTo>
                  <a:pt x="65" y="267"/>
                  <a:pt x="102" y="284"/>
                  <a:pt x="142" y="284"/>
                </a:cubicBezTo>
                <a:cubicBezTo>
                  <a:pt x="149" y="284"/>
                  <a:pt x="157" y="283"/>
                  <a:pt x="164" y="282"/>
                </a:cubicBezTo>
                <a:cubicBezTo>
                  <a:pt x="164" y="282"/>
                  <a:pt x="165" y="282"/>
                  <a:pt x="165" y="282"/>
                </a:cubicBezTo>
                <a:cubicBezTo>
                  <a:pt x="165" y="282"/>
                  <a:pt x="166" y="282"/>
                  <a:pt x="167" y="281"/>
                </a:cubicBezTo>
                <a:cubicBezTo>
                  <a:pt x="233" y="269"/>
                  <a:pt x="283" y="211"/>
                  <a:pt x="283" y="142"/>
                </a:cubicBezTo>
                <a:close/>
                <a:moveTo>
                  <a:pt x="212" y="101"/>
                </a:moveTo>
                <a:cubicBezTo>
                  <a:pt x="217" y="101"/>
                  <a:pt x="221" y="105"/>
                  <a:pt x="221" y="110"/>
                </a:cubicBezTo>
                <a:cubicBezTo>
                  <a:pt x="221" y="115"/>
                  <a:pt x="217" y="119"/>
                  <a:pt x="212" y="119"/>
                </a:cubicBezTo>
                <a:cubicBezTo>
                  <a:pt x="207" y="119"/>
                  <a:pt x="203" y="115"/>
                  <a:pt x="203" y="110"/>
                </a:cubicBezTo>
                <a:cubicBezTo>
                  <a:pt x="203" y="105"/>
                  <a:pt x="207" y="101"/>
                  <a:pt x="212" y="101"/>
                </a:cubicBezTo>
                <a:close/>
                <a:moveTo>
                  <a:pt x="152" y="76"/>
                </a:moveTo>
                <a:cubicBezTo>
                  <a:pt x="157" y="76"/>
                  <a:pt x="161" y="80"/>
                  <a:pt x="161" y="85"/>
                </a:cubicBezTo>
                <a:cubicBezTo>
                  <a:pt x="161" y="90"/>
                  <a:pt x="157" y="94"/>
                  <a:pt x="152" y="94"/>
                </a:cubicBezTo>
                <a:cubicBezTo>
                  <a:pt x="147" y="94"/>
                  <a:pt x="143" y="90"/>
                  <a:pt x="143" y="85"/>
                </a:cubicBezTo>
                <a:cubicBezTo>
                  <a:pt x="143" y="80"/>
                  <a:pt x="147" y="76"/>
                  <a:pt x="152" y="76"/>
                </a:cubicBezTo>
                <a:close/>
                <a:moveTo>
                  <a:pt x="107" y="149"/>
                </a:moveTo>
                <a:cubicBezTo>
                  <a:pt x="112" y="149"/>
                  <a:pt x="116" y="153"/>
                  <a:pt x="116" y="158"/>
                </a:cubicBezTo>
                <a:cubicBezTo>
                  <a:pt x="116" y="163"/>
                  <a:pt x="112" y="167"/>
                  <a:pt x="107" y="167"/>
                </a:cubicBezTo>
                <a:cubicBezTo>
                  <a:pt x="102" y="167"/>
                  <a:pt x="98" y="163"/>
                  <a:pt x="98" y="158"/>
                </a:cubicBezTo>
                <a:cubicBezTo>
                  <a:pt x="98" y="153"/>
                  <a:pt x="102" y="149"/>
                  <a:pt x="107" y="149"/>
                </a:cubicBezTo>
                <a:close/>
                <a:moveTo>
                  <a:pt x="50" y="117"/>
                </a:moveTo>
                <a:cubicBezTo>
                  <a:pt x="55" y="117"/>
                  <a:pt x="59" y="121"/>
                  <a:pt x="59" y="126"/>
                </a:cubicBezTo>
                <a:cubicBezTo>
                  <a:pt x="59" y="131"/>
                  <a:pt x="55" y="135"/>
                  <a:pt x="50" y="135"/>
                </a:cubicBezTo>
                <a:cubicBezTo>
                  <a:pt x="45" y="135"/>
                  <a:pt x="41" y="131"/>
                  <a:pt x="41" y="126"/>
                </a:cubicBezTo>
                <a:cubicBezTo>
                  <a:pt x="41" y="121"/>
                  <a:pt x="45" y="117"/>
                  <a:pt x="50" y="117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3424"/>
          <p:cNvGrpSpPr/>
          <p:nvPr/>
        </p:nvGrpSpPr>
        <p:grpSpPr>
          <a:xfrm>
            <a:off x="8390373" y="1725447"/>
            <a:ext cx="371475" cy="369888"/>
            <a:chOff x="5575914" y="2635251"/>
            <a:chExt cx="371475" cy="369888"/>
          </a:xfrm>
        </p:grpSpPr>
        <p:sp>
          <p:nvSpPr>
            <p:cNvPr id="65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Rectangle 41"/>
          <p:cNvSpPr/>
          <p:nvPr/>
        </p:nvSpPr>
        <p:spPr>
          <a:xfrm>
            <a:off x="5499879" y="3184045"/>
            <a:ext cx="1696546" cy="4985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1 </a:t>
            </a:r>
            <a:r>
              <a:rPr lang="en-US" sz="3600" dirty="0" smtClean="0">
                <a:solidFill>
                  <a:schemeClr val="accent1"/>
                </a:solidFill>
              </a:rPr>
              <a:t>302</a:t>
            </a:r>
            <a:r>
              <a:rPr lang="ru-RU" sz="3600" dirty="0" smtClean="0">
                <a:solidFill>
                  <a:schemeClr val="accent1"/>
                </a:solidFill>
              </a:rPr>
              <a:t>,</a:t>
            </a:r>
            <a:r>
              <a:rPr lang="en-US" sz="3600" dirty="0" smtClean="0">
                <a:solidFill>
                  <a:schemeClr val="accent1"/>
                </a:solidFill>
              </a:rPr>
              <a:t>2</a:t>
            </a:r>
            <a:r>
              <a:rPr lang="ru-RU" sz="3600" dirty="0" smtClean="0">
                <a:solidFill>
                  <a:schemeClr val="accent1"/>
                </a:solidFill>
              </a:rPr>
              <a:t>4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073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6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Информация об оказываемых услугах подъездных путей (малая мощность) по итогам полугодия 202</a:t>
            </a:r>
            <a:r>
              <a:rPr lang="en-US" dirty="0"/>
              <a:t>4</a:t>
            </a:r>
            <a:r>
              <a:rPr lang="ru-RU" dirty="0" smtClean="0"/>
              <a:t> года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7018" y="727264"/>
            <a:ext cx="9241971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Информация об исполнении утвержденной инвестиционной программы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kern="0" dirty="0">
                <a:latin typeface="+mn-lt"/>
                <a:cs typeface="Arial" panose="020B0604020202020204" pitchFamily="34" charset="0"/>
              </a:rPr>
              <a:t>Инвестиционная программа уполномоченным органом </a:t>
            </a:r>
            <a:r>
              <a:rPr lang="ru-RU" sz="1600" b="1" kern="0" dirty="0">
                <a:latin typeface="+mn-lt"/>
                <a:cs typeface="Arial" panose="020B0604020202020204" pitchFamily="34" charset="0"/>
              </a:rPr>
              <a:t>не утверждалась.</a:t>
            </a:r>
          </a:p>
          <a:p>
            <a:pPr algn="just" defTabSz="542925">
              <a:spcAft>
                <a:spcPts val="0"/>
              </a:spcAft>
              <a:tabLst>
                <a:tab pos="354013" algn="l"/>
              </a:tabLst>
            </a:pPr>
            <a:r>
              <a:rPr lang="ru-RU" sz="1600" kern="0" dirty="0">
                <a:latin typeface="+mn-lt"/>
                <a:cs typeface="Arial" panose="020B0604020202020204" pitchFamily="34" charset="0"/>
              </a:rPr>
              <a:t>Сумма амортизационных отчислений,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предусмотренная 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в утвержденной тарифной смете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– 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49,6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600" kern="0" dirty="0" err="1" smtClean="0">
                <a:latin typeface="+mn-lt"/>
                <a:cs typeface="Arial" panose="020B0604020202020204" pitchFamily="34" charset="0"/>
              </a:rPr>
              <a:t>тыс.тенге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.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АО </a:t>
            </a: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«Алюминий Казахстана»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качества и надежности регулируемых услуг и </a:t>
            </a: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показатели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деятельности </a:t>
            </a: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разрабатывались и не  </a:t>
            </a:r>
            <a:r>
              <a:rPr lang="ru-RU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утверждались</a:t>
            </a:r>
            <a:endParaRPr lang="ru-RU" sz="1600" dirty="0">
              <a:latin typeface="+mn-lt"/>
            </a:endParaRPr>
          </a:p>
        </p:txBody>
      </p:sp>
      <p:sp>
        <p:nvSpPr>
          <p:cNvPr id="6" name="Rectangle 126"/>
          <p:cNvSpPr/>
          <p:nvPr/>
        </p:nvSpPr>
        <p:spPr>
          <a:xfrm>
            <a:off x="143974" y="1012725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01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Rectangle 127"/>
          <p:cNvSpPr/>
          <p:nvPr/>
        </p:nvSpPr>
        <p:spPr>
          <a:xfrm>
            <a:off x="143975" y="2665018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" name="Rectangle 128"/>
          <p:cNvSpPr/>
          <p:nvPr/>
        </p:nvSpPr>
        <p:spPr>
          <a:xfrm>
            <a:off x="157699" y="4187785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9" name="Rectangle 129"/>
          <p:cNvSpPr/>
          <p:nvPr/>
        </p:nvSpPr>
        <p:spPr>
          <a:xfrm>
            <a:off x="157699" y="4979867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020" y="2691444"/>
            <a:ext cx="9710057" cy="23391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Информация о постатейном исполнении тарифной сметы за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полугодие 202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4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года</a:t>
            </a:r>
          </a:p>
          <a:p>
            <a:r>
              <a:rPr lang="ru-RU" sz="1600" dirty="0">
                <a:latin typeface="Arial (Основной текст)"/>
              </a:rPr>
              <a:t>Затраты АО «Алюминий Казахстана» за </a:t>
            </a:r>
            <a:r>
              <a:rPr lang="ru-RU" sz="1600" dirty="0" smtClean="0">
                <a:latin typeface="Arial (Основной текст)"/>
              </a:rPr>
              <a:t>первое полугодие 202</a:t>
            </a:r>
            <a:r>
              <a:rPr lang="en-US" sz="1600" dirty="0" smtClean="0">
                <a:latin typeface="Arial (Основной текст)"/>
              </a:rPr>
              <a:t>4</a:t>
            </a:r>
            <a:r>
              <a:rPr lang="ru-RU" sz="1600" dirty="0" smtClean="0">
                <a:latin typeface="Arial (Основной текст)"/>
              </a:rPr>
              <a:t> года </a:t>
            </a:r>
            <a:r>
              <a:rPr lang="ru-RU" sz="1600" dirty="0">
                <a:latin typeface="Arial (Основной текст)"/>
              </a:rPr>
              <a:t>на оказание услуг подъездных путей </a:t>
            </a:r>
            <a:r>
              <a:rPr lang="ru-RU" sz="1600" dirty="0" smtClean="0">
                <a:latin typeface="Arial (Основной текст)"/>
              </a:rPr>
              <a:t>составили  </a:t>
            </a:r>
            <a:r>
              <a:rPr lang="ru-RU" sz="2000" kern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3 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435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 (Основной текст)"/>
              </a:rPr>
              <a:t>тыс. тенге.</a:t>
            </a:r>
          </a:p>
          <a:p>
            <a:r>
              <a:rPr lang="ru-RU" sz="1600" dirty="0" smtClean="0">
                <a:latin typeface="Arial (Основной текст)"/>
              </a:rPr>
              <a:t>Перерасход </a:t>
            </a:r>
            <a:r>
              <a:rPr lang="ru-RU" sz="1600" dirty="0">
                <a:latin typeface="Arial (Основной текст)"/>
              </a:rPr>
              <a:t>затрат в целом по тарифной смете обусловлен ростом заработной платы, наличием затрат, которые не были предусмотрены в утверждённой тарифной смете, и инфляционным процессом. </a:t>
            </a:r>
          </a:p>
          <a:p>
            <a:r>
              <a:rPr lang="ru-RU" sz="1600" b="1" dirty="0" smtClean="0">
                <a:latin typeface="Arial (Основной текст)"/>
              </a:rPr>
              <a:t>Информация об объемах предоставленных услуг </a:t>
            </a:r>
            <a:endParaRPr lang="en-US" sz="1600" b="1" dirty="0" smtClean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Объем </a:t>
            </a:r>
            <a:r>
              <a:rPr lang="ru-RU" sz="1600" dirty="0">
                <a:latin typeface="Arial (Основной текст)"/>
              </a:rPr>
              <a:t>оказанных услуг </a:t>
            </a:r>
            <a:r>
              <a:rPr lang="ru-RU" sz="1600" dirty="0" smtClean="0">
                <a:latin typeface="Arial (Основной текст)"/>
              </a:rPr>
              <a:t>составил </a:t>
            </a:r>
            <a:r>
              <a:rPr lang="ru-RU" sz="2000" kern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038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2 </a:t>
            </a:r>
            <a:r>
              <a:rPr lang="ru-RU" sz="1600" dirty="0" smtClean="0">
                <a:latin typeface="Arial (Основной текст)"/>
              </a:rPr>
              <a:t>вагон*км, в утвержденной тарифной смете – 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980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вагоно</a:t>
            </a:r>
            <a:r>
              <a:rPr lang="ru-RU" sz="1600" dirty="0" smtClean="0">
                <a:latin typeface="Arial (Основной текст)"/>
              </a:rPr>
              <a:t>*км. </a:t>
            </a:r>
            <a:endParaRPr lang="ru-RU" sz="1600" dirty="0">
              <a:latin typeface="Arial (Основной текст)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4" y="859193"/>
            <a:ext cx="1723474" cy="42252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742" y="4983601"/>
            <a:ext cx="9078687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latin typeface="Arial (Основной текст)"/>
              </a:rPr>
              <a:t>Информация об основных финансово-экономических показателях </a:t>
            </a:r>
            <a:endParaRPr lang="ru-RU" sz="1600" b="1" dirty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Доход – </a:t>
            </a:r>
            <a:r>
              <a:rPr lang="en-US" sz="2000" kern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124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,1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>
                <a:latin typeface="Arial (Основной текст)"/>
              </a:rPr>
              <a:t>тыс. тенге, </a:t>
            </a:r>
            <a:endParaRPr lang="ru-RU" sz="1600" dirty="0" smtClean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Затраты – 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3 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435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ru-RU" sz="2000" dirty="0" smtClean="0">
                <a:solidFill>
                  <a:schemeClr val="accent1"/>
                </a:solidFill>
                <a:latin typeface="Arial (Основной текст)"/>
              </a:rPr>
              <a:t> </a:t>
            </a:r>
            <a:r>
              <a:rPr lang="ru-RU" sz="1600" dirty="0" smtClean="0">
                <a:latin typeface="Arial (Основной текст)"/>
              </a:rPr>
              <a:t>тыс</a:t>
            </a:r>
            <a:r>
              <a:rPr lang="ru-RU" sz="1600" dirty="0">
                <a:latin typeface="Arial (Основной текст)"/>
              </a:rPr>
              <a:t>. </a:t>
            </a:r>
            <a:r>
              <a:rPr lang="ru-RU" sz="1600" dirty="0" smtClean="0">
                <a:latin typeface="Arial (Основной текст)"/>
              </a:rPr>
              <a:t>тенге </a:t>
            </a:r>
            <a:endParaRPr lang="ru-RU" sz="1600" dirty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Убыток - </a:t>
            </a:r>
            <a:r>
              <a:rPr lang="en-US" sz="2000" kern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3 3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10,8</a:t>
            </a:r>
            <a:r>
              <a:rPr lang="ru-RU" sz="2000" dirty="0" smtClean="0">
                <a:solidFill>
                  <a:schemeClr val="accent1"/>
                </a:solidFill>
                <a:latin typeface="Arial (Основной текст)"/>
              </a:rPr>
              <a:t> </a:t>
            </a:r>
            <a:r>
              <a:rPr lang="ru-RU" sz="1600" dirty="0" smtClean="0">
                <a:latin typeface="Arial (Основной текст)"/>
              </a:rPr>
              <a:t>тыс</a:t>
            </a:r>
            <a:r>
              <a:rPr lang="ru-RU" sz="1600" dirty="0">
                <a:latin typeface="Arial (Основной текст)"/>
              </a:rPr>
              <a:t>. тенге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5788" y="6134100"/>
            <a:ext cx="11410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первое полугодие 2024 года отсутствуют.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/>
          <p:nvPr>
            <p:custDataLst>
              <p:tags r:id="rId3"/>
            </p:custDataLst>
          </p:nvPr>
        </p:nvSpPr>
        <p:spPr bwMode="auto">
          <a:xfrm>
            <a:off x="77788" y="6069013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5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2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Общая </a:t>
            </a:r>
            <a:r>
              <a:rPr lang="ru-RU" dirty="0" smtClean="0"/>
              <a:t>информация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17499" y="3205210"/>
            <a:ext cx="5406104" cy="2989262"/>
          </a:xfrm>
        </p:spPr>
        <p:txBody>
          <a:bodyPr>
            <a:noAutofit/>
          </a:bodyPr>
          <a:lstStyle/>
          <a:p>
            <a:r>
              <a:rPr lang="ru-RU" sz="1600" dirty="0" smtClean="0"/>
              <a:t>ТЭЦ </a:t>
            </a:r>
            <a:r>
              <a:rPr lang="ru-RU" sz="1600" dirty="0"/>
              <a:t>АО «Алюминий Казахстана» введена в эксплуатацию в 1964 году. </a:t>
            </a:r>
          </a:p>
          <a:p>
            <a:pPr algn="ctr"/>
            <a:endParaRPr lang="ru-RU" sz="1600" dirty="0"/>
          </a:p>
          <a:p>
            <a:r>
              <a:rPr lang="ru-RU" sz="1600" dirty="0"/>
              <a:t>Установленная мощность:</a:t>
            </a:r>
          </a:p>
          <a:p>
            <a:r>
              <a:rPr lang="ru-RU" sz="1600" dirty="0"/>
              <a:t>Электрическая – </a:t>
            </a:r>
            <a:r>
              <a:rPr lang="ru-RU" sz="1600" b="1" dirty="0"/>
              <a:t>350 МВт</a:t>
            </a:r>
          </a:p>
          <a:p>
            <a:r>
              <a:rPr lang="ru-RU" sz="1600" dirty="0"/>
              <a:t>Тепловая – </a:t>
            </a:r>
            <a:r>
              <a:rPr lang="ru-RU" sz="1600" b="1" dirty="0"/>
              <a:t>1 182 Гкал/час</a:t>
            </a:r>
          </a:p>
          <a:p>
            <a:pPr algn="ctr"/>
            <a:endParaRPr lang="ru-RU" sz="1600" b="1" dirty="0"/>
          </a:p>
          <a:p>
            <a:r>
              <a:rPr lang="ru-RU" sz="1600" dirty="0"/>
              <a:t>Показатели качества и надежности регулируемых услуг, а также показатели эффективности деятельности для АО «Алюминий Казахстана» уполномоченным органом </a:t>
            </a:r>
            <a:r>
              <a:rPr lang="ru-RU" sz="1600" b="1" dirty="0"/>
              <a:t>не установлены</a:t>
            </a:r>
          </a:p>
          <a:p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772" y="2491157"/>
            <a:ext cx="3096018" cy="391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1959" y="1545095"/>
            <a:ext cx="2966905" cy="4156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500" y="1162360"/>
            <a:ext cx="8104606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latin typeface="+mn-lt"/>
              </a:rPr>
              <a:t>АО «Алюминий Казахстана» </a:t>
            </a:r>
            <a:r>
              <a:rPr lang="ru-RU" sz="1600" dirty="0">
                <a:latin typeface="+mn-lt"/>
              </a:rPr>
              <a:t>является единственным в Казахстане предприятием, выпускающим глинозем (сырье для производства алюминия), а так же крупнейшим работодателем Павлодарской области.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499" y="2030928"/>
            <a:ext cx="7190206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u="sng" dirty="0">
                <a:latin typeface="+mn-lt"/>
              </a:rPr>
              <a:t>Вид регулируемой деятельности </a:t>
            </a:r>
            <a:r>
              <a:rPr lang="ru-RU" sz="1600" dirty="0">
                <a:latin typeface="+mn-lt"/>
              </a:rPr>
              <a:t>– </a:t>
            </a:r>
            <a:r>
              <a:rPr lang="ru-RU" sz="1600" b="1" dirty="0">
                <a:latin typeface="+mn-lt"/>
              </a:rPr>
              <a:t>производство тепловой </a:t>
            </a:r>
            <a:r>
              <a:rPr lang="ru-RU" sz="1600" b="1" dirty="0" smtClean="0">
                <a:latin typeface="+mn-lt"/>
              </a:rPr>
              <a:t>энергии</a:t>
            </a:r>
            <a:endParaRPr lang="ru-RU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99" y="2464064"/>
            <a:ext cx="5245903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/>
            <a:r>
              <a:rPr lang="ru-RU" sz="1600" dirty="0">
                <a:latin typeface="+mn-lt"/>
              </a:rPr>
              <a:t>Производителем тепла в АО «Алюминий Казахстана» является цеховое подразделение – теплоэлектроцентраль.</a:t>
            </a:r>
          </a:p>
          <a:p>
            <a:endParaRPr lang="ru-RU" sz="1600" dirty="0">
              <a:latin typeface="+mn-lt"/>
            </a:endParaRPr>
          </a:p>
        </p:txBody>
      </p:sp>
      <p:grpSp>
        <p:nvGrpSpPr>
          <p:cNvPr id="13" name="Group 488"/>
          <p:cNvGrpSpPr/>
          <p:nvPr/>
        </p:nvGrpSpPr>
        <p:grpSpPr>
          <a:xfrm>
            <a:off x="440472" y="2358534"/>
            <a:ext cx="371475" cy="371475"/>
            <a:chOff x="-2103438" y="3878264"/>
            <a:chExt cx="371475" cy="371475"/>
          </a:xfrm>
        </p:grpSpPr>
        <p:sp>
          <p:nvSpPr>
            <p:cNvPr id="14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0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8597818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3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97" y="0"/>
            <a:ext cx="10586290" cy="704850"/>
          </a:xfrm>
        </p:spPr>
        <p:txBody>
          <a:bodyPr vert="horz"/>
          <a:lstStyle/>
          <a:p>
            <a:r>
              <a:rPr lang="ru-RU" dirty="0"/>
              <a:t>Информация об исполнении утвержденной инвестиционной </a:t>
            </a:r>
            <a:r>
              <a:rPr lang="ru-RU" dirty="0" smtClean="0"/>
              <a:t>программы по итогам 1 полугодия 202</a:t>
            </a:r>
            <a:r>
              <a:rPr lang="en-US" dirty="0"/>
              <a:t>4</a:t>
            </a:r>
            <a:r>
              <a:rPr lang="ru-RU" dirty="0" smtClean="0"/>
              <a:t> года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1684" y="6120396"/>
            <a:ext cx="42226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+mj-lt"/>
              </a:rPr>
              <a:t>* По регулируемой услуге – производство тепловой энергии</a:t>
            </a:r>
            <a:endParaRPr lang="ru-RU" sz="11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71511"/>
              </p:ext>
            </p:extLst>
          </p:nvPr>
        </p:nvGraphicFramePr>
        <p:xfrm>
          <a:off x="437660" y="1101969"/>
          <a:ext cx="11183817" cy="4453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4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3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0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39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86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6263">
                  <a:extLst>
                    <a:ext uri="{9D8B030D-6E8A-4147-A177-3AD203B41FA5}">
                      <a16:colId xmlns:a16="http://schemas.microsoft.com/office/drawing/2014/main" xmlns="" val="2276294259"/>
                    </a:ext>
                  </a:extLst>
                </a:gridCol>
                <a:gridCol w="6556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93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461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634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148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2542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767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967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6230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Информация о плановых и фактических объемах предоставления регулируемых услуг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 о прибылях и убытках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Сумма инвестиционной программы, тыс. тенге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Информация о фактических условиях и размерах финансирования инвестиционной программы, тыс. тенге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регулируемых услуг (товаров, работ) и обслуживаемая территория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мероприятий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в натуральных показателях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Период предоставления услуги в рамках инвестиционной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отклонение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причины отклонения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собственные средства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Заемные средства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Бюджетные средства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Амортизация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Прибыль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7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производство тепловой энергии,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г. Павлодар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котлоагрегата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БКЗ 320-140 ст.№2. (Пароперегреватель и поверхности нагрева котла ст.№2; Оставшаяся часть оборудования пылеприготовления с ШБМ котла ст.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2,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Шаробарабанная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мельница ШБМ 380/550 (ремонт)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</a:rPr>
                        <a:t>шт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202</a:t>
                      </a:r>
                      <a:r>
                        <a:rPr lang="en-US" sz="900" u="none" strike="noStrike" dirty="0" smtClean="0">
                          <a:effectLst/>
                        </a:rPr>
                        <a:t>4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403 932</a:t>
                      </a:r>
                      <a:endParaRPr lang="en-US" sz="9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rgbClr val="FCEC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742 717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-</a:t>
                      </a:r>
                      <a:r>
                        <a:rPr lang="en-US" sz="900" u="none" strike="noStrike" dirty="0" smtClean="0">
                          <a:effectLst/>
                        </a:rPr>
                        <a:t>742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smtClean="0">
                          <a:effectLst/>
                        </a:rPr>
                        <a:t>717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Ремонт ведется. Платежи во втором полугодии. Ожидается исполнение по итогам года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Объем предоставленных регулируемых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 Гкал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1 341,939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833</a:t>
                      </a:r>
                      <a:r>
                        <a:rPr lang="ru-RU" sz="900" u="none" strike="noStrike" dirty="0" smtClean="0">
                          <a:effectLst/>
                        </a:rPr>
                        <a:t>,</a:t>
                      </a:r>
                      <a:r>
                        <a:rPr lang="en-US" sz="900" u="none" strike="noStrike" dirty="0" smtClean="0">
                          <a:effectLst/>
                        </a:rPr>
                        <a:t>084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 полугодие </a:t>
                      </a:r>
                      <a:r>
                        <a:rPr lang="ru-RU" sz="900" u="none" strike="noStrike" dirty="0" smtClean="0">
                          <a:effectLst/>
                        </a:rPr>
                        <a:t>202</a:t>
                      </a:r>
                      <a:r>
                        <a:rPr lang="en-US" sz="900" u="none" strike="noStrike" dirty="0" smtClean="0">
                          <a:effectLst/>
                        </a:rPr>
                        <a:t>4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78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Итого: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effectLst/>
                        </a:rPr>
                        <a:t>742 717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-</a:t>
                      </a:r>
                      <a:r>
                        <a:rPr lang="en-US" sz="900" b="1" u="none" strike="noStrike" dirty="0" smtClean="0">
                          <a:effectLst/>
                        </a:rPr>
                        <a:t>742</a:t>
                      </a:r>
                      <a:r>
                        <a:rPr lang="ru-RU" sz="900" b="1" u="none" strike="noStrike" dirty="0" smtClean="0">
                          <a:effectLst/>
                        </a:rPr>
                        <a:t> </a:t>
                      </a:r>
                      <a:r>
                        <a:rPr lang="en-US" sz="900" b="1" u="none" strike="noStrike" dirty="0" smtClean="0">
                          <a:effectLst/>
                        </a:rPr>
                        <a:t>717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-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-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-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2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2548148"/>
              </p:ext>
            </p:ext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3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8" y="0"/>
            <a:ext cx="10582275" cy="704850"/>
          </a:xfrm>
        </p:spPr>
        <p:txBody>
          <a:bodyPr vert="horz"/>
          <a:lstStyle/>
          <a:p>
            <a:r>
              <a:rPr lang="ru-RU" dirty="0"/>
              <a:t>Информация об исполнении утвержденной инвестиционной </a:t>
            </a:r>
            <a:r>
              <a:rPr lang="ru-RU" dirty="0" smtClean="0"/>
              <a:t>программы по </a:t>
            </a:r>
            <a:r>
              <a:rPr lang="ru-RU" dirty="0"/>
              <a:t>итогам 1 полугодия </a:t>
            </a:r>
            <a:r>
              <a:rPr lang="ru-RU" dirty="0" smtClean="0"/>
              <a:t>2024 </a:t>
            </a:r>
            <a:r>
              <a:rPr lang="ru-RU" dirty="0"/>
              <a:t>года </a:t>
            </a:r>
            <a:r>
              <a:rPr lang="ru-RU" sz="1200" dirty="0"/>
              <a:t>(продолжение)</a:t>
            </a:r>
            <a:endParaRPr lang="en-US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31928"/>
              </p:ext>
            </p:extLst>
          </p:nvPr>
        </p:nvGraphicFramePr>
        <p:xfrm>
          <a:off x="653173" y="1301335"/>
          <a:ext cx="10949355" cy="387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8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6393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67577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643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мероприятий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Улучшение производственных показателей, %, по годам реализации в зависимости от утвержденной инвестиционной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 прошлого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 текущего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 прошлого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 текущего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 прошлого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 текущего 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23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Капитальный ремонт </a:t>
                      </a:r>
                      <a:r>
                        <a:rPr lang="ru-RU" sz="1000" dirty="0" err="1" smtClean="0"/>
                        <a:t>котлоагрегата</a:t>
                      </a:r>
                      <a:r>
                        <a:rPr lang="ru-RU" sz="1000" dirty="0" smtClean="0"/>
                        <a:t> БКЗ 320-140 ст.№2. (Пароперегреватель и поверхности нагрева котла ст.№2; Оставшаяся часть оборудования пылеприготовления с ШБМ котла ст. </a:t>
                      </a:r>
                    </a:p>
                    <a:p>
                      <a:pPr algn="ctr"/>
                      <a:r>
                        <a:rPr lang="ru-RU" sz="1000" dirty="0" smtClean="0"/>
                        <a:t>№ 2, </a:t>
                      </a:r>
                      <a:r>
                        <a:rPr lang="ru-RU" sz="1000" dirty="0" err="1" smtClean="0"/>
                        <a:t>Шаробарабанная</a:t>
                      </a:r>
                      <a:r>
                        <a:rPr lang="ru-RU" sz="1000" dirty="0" smtClean="0"/>
                        <a:t> мельница ШБМ 380/550 (ремонт)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prstClr val="black"/>
                          </a:solidFill>
                          <a:latin typeface="+mn-lt"/>
                        </a:rPr>
          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202</a:t>
                      </a:r>
                      <a:r>
                        <a:rPr lang="en-US" sz="900" dirty="0" smtClean="0">
                          <a:solidFill>
                            <a:prstClr val="black"/>
                          </a:solidFill>
                          <a:latin typeface="+mn-lt"/>
                        </a:rPr>
                        <a:t>4</a:t>
                      </a:r>
                      <a:r>
                        <a:rPr lang="ru-RU" sz="900" dirty="0" smtClean="0">
                          <a:solidFill>
                            <a:prstClr val="black"/>
                          </a:solidFill>
                          <a:latin typeface="+mn-lt"/>
                        </a:rPr>
                        <a:t> года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5268" y="4899804"/>
            <a:ext cx="1457864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2899792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3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утвержденной тарифной сметы </a:t>
            </a:r>
            <a:r>
              <a:rPr lang="ru-RU" dirty="0" smtClean="0"/>
              <a:t>по </a:t>
            </a:r>
            <a:r>
              <a:rPr lang="ru-RU" dirty="0"/>
              <a:t>итогам 1 полугодия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/>
              <a:t>года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02393"/>
              </p:ext>
            </p:extLst>
          </p:nvPr>
        </p:nvGraphicFramePr>
        <p:xfrm>
          <a:off x="457200" y="1035288"/>
          <a:ext cx="11231592" cy="5266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8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3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065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1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показателей </a:t>
                      </a:r>
                      <a:b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тарифной сметы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Предусмотрено в утверждённой тарифной смете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Фактически сложившиеся показатели тарифной сметы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Отклонение, в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Причины отклонения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услуг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</a:t>
                      </a:r>
                      <a:r>
                        <a:rPr lang="en-US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1 094 399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915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ожидается по итогам года</a:t>
                      </a: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8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оплату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ожидается по итогам года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Амортизационные отчисления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нового оборудования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ожидается по итогам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производственного характера</a:t>
                      </a: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коэффициента на реализованное тепло, рост стоимости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-229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ПАЗ</a:t>
                      </a:r>
                      <a:r>
                        <a:rPr lang="ru-RU" sz="11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ТЭЦ АО «Алюминий Казахстана» получено Комплексное экологическое разрешение (КЭР)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589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затрат, не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предусмотренных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УТС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6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коэффициента на реализованное тепло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4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607 442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488 808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-403</a:t>
                      </a:r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932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доходной части по причине снижения объема предоставленных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964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Регулируемая база задействованных активов (РБА) на реализованную тепловую энергию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2 292 454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перераспределения между видами энергии, рост коэффициента на реализованное тепло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</a:t>
                      </a:r>
                      <a:r>
                        <a:rPr lang="en-US" sz="11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084 876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фактическому объему реализации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реализации тепловой энергии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тыс.Гкал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1 341,939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фактическим заявкам потребителей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Тариф, без учета НДС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тенге/Гкал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302,24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8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286988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соблюдении показателей качества и надежности регулируемых </a:t>
            </a:r>
            <a:r>
              <a:rPr lang="ru-RU" dirty="0" smtClean="0"/>
              <a:t>услуг 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 достижении показателей эффективности деятельности по итогам 1 полугодия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/>
              <a:t>года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205" y="845861"/>
            <a:ext cx="1086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>
                <a:solidFill>
                  <a:prstClr val="black"/>
                </a:solidFill>
                <a:latin typeface="+mn-lt"/>
              </a:rPr>
              <a:t>Для АО «Алюминий Казахстана» показатели качества и надежности регулируемых услуг и показатели эффективности деятельности </a:t>
            </a:r>
            <a:r>
              <a:rPr lang="ru-RU" sz="1400" b="1" dirty="0">
                <a:solidFill>
                  <a:prstClr val="black"/>
                </a:solidFill>
                <a:latin typeface="+mn-lt"/>
              </a:rPr>
              <a:t>не разрабатывались и не утверждались. </a:t>
            </a:r>
            <a:endParaRPr lang="ru-RU" sz="1400" b="1" dirty="0" smtClean="0">
              <a:solidFill>
                <a:prstClr val="black"/>
              </a:solidFill>
              <a:latin typeface="+mn-lt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+mn-lt"/>
              </a:rPr>
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</a:t>
            </a:r>
            <a:r>
              <a:rPr lang="ru-RU" sz="1400" dirty="0" smtClean="0">
                <a:solidFill>
                  <a:prstClr val="black"/>
                </a:solidFill>
                <a:latin typeface="+mn-lt"/>
              </a:rPr>
              <a:t>202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4</a:t>
            </a:r>
            <a:r>
              <a:rPr lang="ru-RU" sz="1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+mn-lt"/>
              </a:rPr>
              <a:t>года.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69875"/>
              </p:ext>
            </p:extLst>
          </p:nvPr>
        </p:nvGraphicFramePr>
        <p:xfrm>
          <a:off x="317499" y="1944547"/>
          <a:ext cx="11474809" cy="2079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8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26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722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958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084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качества и надежности</a:t>
                      </a: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первого полугодия 202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соблюдения показателей надежности и качества</a:t>
                      </a: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(обоснование) несоблюдения показателей надежности и качества</a:t>
                      </a: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85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26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износа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производственных основных средств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83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12,3 %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723" marR="11723" marT="11723" marB="11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установлено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723" marR="11723" marT="11723" marB="11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2024 года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7" name="Group 488"/>
          <p:cNvGrpSpPr/>
          <p:nvPr/>
        </p:nvGrpSpPr>
        <p:grpSpPr>
          <a:xfrm>
            <a:off x="561241" y="733719"/>
            <a:ext cx="371475" cy="371475"/>
            <a:chOff x="-2103438" y="3878264"/>
            <a:chExt cx="371475" cy="371475"/>
          </a:xfrm>
        </p:grpSpPr>
        <p:sp>
          <p:nvSpPr>
            <p:cNvPr id="9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70983"/>
              </p:ext>
            </p:extLst>
          </p:nvPr>
        </p:nvGraphicFramePr>
        <p:xfrm>
          <a:off x="317499" y="4200818"/>
          <a:ext cx="11474809" cy="1912491"/>
        </p:xfrm>
        <a:graphic>
          <a:graphicData uri="http://schemas.openxmlformats.org/drawingml/2006/table">
            <a:tbl>
              <a:tblPr/>
              <a:tblGrid>
                <a:gridCol w="304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0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7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2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21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808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872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9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первого полугодия 202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первого полугодия 202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 показателей эффективности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(обоснование)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недостижения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показателей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износа основных средств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723" marR="11723" marT="11723" marB="117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до 12,3 %</a:t>
                      </a:r>
                    </a:p>
                  </a:txBody>
                  <a:tcPr marL="11723" marR="11723" marT="11723" marB="117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 установлено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2024 года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2373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53136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9516" y="5113778"/>
            <a:ext cx="2610075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348459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2" name="Слайд think-cell" r:id="rId24" imgW="395" imgH="396" progId="TCLayout.ActiveDocument.1">
                  <p:embed/>
                </p:oleObj>
              </mc:Choice>
              <mc:Fallback>
                <p:oleObj name="Слайд think-cell" r:id="rId24" imgW="395" imgH="396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err="1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об основных финансово-экономических показателях </a:t>
            </a:r>
            <a:r>
              <a:rPr lang="ru-RU" dirty="0" smtClean="0"/>
              <a:t>деятельности </a:t>
            </a:r>
            <a:r>
              <a:rPr lang="ru-RU" dirty="0"/>
              <a:t> и </a:t>
            </a:r>
            <a:r>
              <a:rPr lang="ru-RU" dirty="0" smtClean="0"/>
              <a:t>объемах </a:t>
            </a:r>
            <a:r>
              <a:rPr lang="ru-RU" dirty="0"/>
              <a:t>предоставленных регулируемых </a:t>
            </a:r>
            <a:r>
              <a:rPr lang="ru-RU" dirty="0" smtClean="0"/>
              <a:t>услуг по итогам 1 полугодия 2024 года</a:t>
            </a:r>
            <a:endParaRPr lang="en-US" b="0" i="1" dirty="0"/>
          </a:p>
        </p:txBody>
      </p:sp>
      <p:sp>
        <p:nvSpPr>
          <p:cNvPr id="31" name="Freeform 140"/>
          <p:cNvSpPr/>
          <p:nvPr/>
        </p:nvSpPr>
        <p:spPr>
          <a:xfrm>
            <a:off x="444501" y="1465263"/>
            <a:ext cx="5208954" cy="4248150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80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70901598"/>
              </p:ext>
            </p:extLst>
          </p:nvPr>
        </p:nvGraphicFramePr>
        <p:xfrm>
          <a:off x="2268538" y="2316163"/>
          <a:ext cx="3211512" cy="117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82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94189750"/>
              </p:ext>
            </p:extLst>
          </p:nvPr>
        </p:nvGraphicFramePr>
        <p:xfrm>
          <a:off x="2268538" y="1620838"/>
          <a:ext cx="2409825" cy="64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08013" y="1741303"/>
            <a:ext cx="1524000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Объем оказываемых услуг, тыс. Гкал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0075" y="2562730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Доход,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8013" y="3069861"/>
            <a:ext cx="1524000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Затраты,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4838" y="4438497"/>
            <a:ext cx="1506538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Себестоимость,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6900" y="381874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Убыток, млн. тенге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38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01491812"/>
              </p:ext>
            </p:extLst>
          </p:nvPr>
        </p:nvGraphicFramePr>
        <p:xfrm>
          <a:off x="1492250" y="4894263"/>
          <a:ext cx="2960688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00075" y="5202238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тенге/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78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792076918"/>
              </p:ext>
            </p:extLst>
          </p:nvPr>
        </p:nvGraphicFramePr>
        <p:xfrm>
          <a:off x="1908175" y="4278313"/>
          <a:ext cx="2643188" cy="67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79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524237530"/>
              </p:ext>
            </p:extLst>
          </p:nvPr>
        </p:nvGraphicFramePr>
        <p:xfrm>
          <a:off x="1868488" y="3606800"/>
          <a:ext cx="2166937" cy="65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72" name="Rectangle 119"/>
          <p:cNvSpPr/>
          <p:nvPr/>
        </p:nvSpPr>
        <p:spPr>
          <a:xfrm>
            <a:off x="-1587" y="6014105"/>
            <a:ext cx="12192000" cy="514581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Действующий тариф </a:t>
            </a:r>
            <a:r>
              <a:rPr lang="ru-RU" dirty="0"/>
              <a:t>не </a:t>
            </a:r>
            <a:r>
              <a:rPr lang="ru-RU" dirty="0" smtClean="0"/>
              <a:t>компенсирует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TextBox 49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Основные финансово-экономические показатели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Объемы предоставленных регулируемых услуг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3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54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61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9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25677809"/>
              </p:ext>
            </p:extLst>
          </p:nvPr>
        </p:nvGraphicFramePr>
        <p:xfrm>
          <a:off x="8196263" y="2116138"/>
          <a:ext cx="2006600" cy="200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85" name="Прямоугольник 84"/>
          <p:cNvSpPr/>
          <p:nvPr>
            <p:custDataLst>
              <p:tags r:id="rId10"/>
            </p:custDataLst>
          </p:nvPr>
        </p:nvSpPr>
        <p:spPr bwMode="gray">
          <a:xfrm>
            <a:off x="9742488" y="2787650"/>
            <a:ext cx="317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900" dirty="0" smtClean="0">
                <a:solidFill>
                  <a:schemeClr val="bg1"/>
                </a:solidFill>
              </a:rPr>
              <a:t>833,1</a:t>
            </a:r>
            <a:endParaRPr lang="ru-RU" sz="9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>
            <p:custDataLst>
              <p:tags r:id="rId11"/>
            </p:custDataLst>
          </p:nvPr>
        </p:nvSpPr>
        <p:spPr bwMode="auto">
          <a:xfrm>
            <a:off x="10155238" y="3279775"/>
            <a:ext cx="13620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00" dirty="0" smtClean="0">
                <a:solidFill>
                  <a:schemeClr val="tx1"/>
                </a:solidFill>
                <a:sym typeface="Arial" panose="020B0604020202020204" pitchFamily="34" charset="0"/>
              </a:rPr>
              <a:t>Факт за 1 полугодие 2024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>
            <p:custDataLst>
              <p:tags r:id="rId12"/>
            </p:custDataLst>
          </p:nvPr>
        </p:nvSpPr>
        <p:spPr bwMode="gray">
          <a:xfrm>
            <a:off x="8332788" y="3311525"/>
            <a:ext cx="41275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42493274-E142-4C51-941A-E158BD63104F}" type="datetime'''''''''''''''''1'' ''''3''4''''''''''''1'',''''''''9'">
              <a:rPr lang="ru-RU" altLang="en-US" sz="900" smtClean="0">
                <a:solidFill>
                  <a:schemeClr val="bg1"/>
                </a:solidFill>
              </a:rPr>
              <a:pPr/>
              <a:t>1 341,9</a:t>
            </a:fld>
            <a:endParaRPr lang="ru-RU" sz="9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>
            <p:custDataLst>
              <p:tags r:id="rId13"/>
            </p:custDataLst>
          </p:nvPr>
        </p:nvSpPr>
        <p:spPr bwMode="auto">
          <a:xfrm>
            <a:off x="7747000" y="1954213"/>
            <a:ext cx="881063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1EF7D433-3E49-4123-BEC1-39061866CAE4}" type="datetime'преду''см''отрен''о &#10;в утв''ержденной'' ''&#10;тари''фно''й смете'">
              <a:rPr lang="ru-RU" altLang="en-US" sz="900" smtClean="0">
                <a:solidFill>
                  <a:schemeClr val="tx1"/>
                </a:solidFill>
              </a:rPr>
              <a:pPr/>
              <a:t>предусмотрено 
в утвержденной 
тарифной смете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4" name="Выноска 2 (без границы) 93"/>
          <p:cNvSpPr/>
          <p:nvPr/>
        </p:nvSpPr>
        <p:spPr>
          <a:xfrm>
            <a:off x="10102163" y="1347788"/>
            <a:ext cx="2049755" cy="1011237"/>
          </a:xfrm>
          <a:prstGeom prst="callout2">
            <a:avLst>
              <a:gd name="adj1" fmla="val 30652"/>
              <a:gd name="adj2" fmla="val 307"/>
              <a:gd name="adj3" fmla="val 37154"/>
              <a:gd name="adj4" fmla="val -12753"/>
              <a:gd name="adj5" fmla="val 105725"/>
              <a:gd name="adj6" fmla="val -26437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>
                <a:solidFill>
                  <a:schemeClr val="tx1"/>
                </a:solidFill>
              </a:rPr>
              <a:t>ТОО «</a:t>
            </a:r>
            <a:r>
              <a:rPr lang="ru-RU" sz="9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900" dirty="0">
                <a:solidFill>
                  <a:schemeClr val="tx1"/>
                </a:solidFill>
              </a:rPr>
              <a:t>»  </a:t>
            </a:r>
            <a:r>
              <a:rPr lang="ru-RU" sz="900" dirty="0" smtClean="0">
                <a:solidFill>
                  <a:schemeClr val="accent1"/>
                </a:solidFill>
              </a:rPr>
              <a:t>570,8 </a:t>
            </a:r>
            <a:r>
              <a:rPr lang="ru-RU" sz="900" i="1" dirty="0" smtClean="0">
                <a:solidFill>
                  <a:schemeClr val="tx1"/>
                </a:solidFill>
              </a:rPr>
              <a:t>тыс.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 smtClean="0">
                <a:solidFill>
                  <a:schemeClr val="tx1"/>
                </a:solidFill>
              </a:rPr>
              <a:t>ТОО «Павлодарские тепловые сети» </a:t>
            </a:r>
            <a:r>
              <a:rPr lang="ru-RU" sz="900" dirty="0" smtClean="0">
                <a:solidFill>
                  <a:schemeClr val="accent1"/>
                </a:solidFill>
              </a:rPr>
              <a:t>262</a:t>
            </a:r>
            <a:r>
              <a:rPr lang="en-US" sz="900" dirty="0" smtClean="0">
                <a:solidFill>
                  <a:schemeClr val="accent1"/>
                </a:solidFill>
              </a:rPr>
              <a:t>,3</a:t>
            </a:r>
            <a:r>
              <a:rPr lang="ru-RU" sz="900" dirty="0" smtClean="0">
                <a:solidFill>
                  <a:schemeClr val="accent1"/>
                </a:solidFill>
              </a:rPr>
              <a:t> </a:t>
            </a:r>
            <a:r>
              <a:rPr lang="ru-RU" sz="900" i="1" dirty="0" smtClean="0">
                <a:solidFill>
                  <a:schemeClr val="tx1"/>
                </a:solidFill>
              </a:rPr>
              <a:t>тыс</a:t>
            </a:r>
            <a:r>
              <a:rPr lang="ru-RU" sz="900" i="1" dirty="0">
                <a:solidFill>
                  <a:schemeClr val="tx1"/>
                </a:solidFill>
              </a:rPr>
              <a:t>. </a:t>
            </a:r>
            <a:r>
              <a:rPr lang="ru-RU" sz="900" i="1" dirty="0" smtClean="0">
                <a:solidFill>
                  <a:schemeClr val="tx1"/>
                </a:solidFill>
              </a:rPr>
              <a:t>Гкал</a:t>
            </a:r>
          </a:p>
        </p:txBody>
      </p:sp>
      <p:sp>
        <p:nvSpPr>
          <p:cNvPr id="95" name="Выноска 2 (без границы) 94"/>
          <p:cNvSpPr/>
          <p:nvPr/>
        </p:nvSpPr>
        <p:spPr>
          <a:xfrm>
            <a:off x="6645345" y="3332163"/>
            <a:ext cx="1910669" cy="876300"/>
          </a:xfrm>
          <a:prstGeom prst="callout2">
            <a:avLst>
              <a:gd name="adj1" fmla="val -62090"/>
              <a:gd name="adj2" fmla="val 90943"/>
              <a:gd name="adj3" fmla="val -60045"/>
              <a:gd name="adj4" fmla="val 72585"/>
              <a:gd name="adj5" fmla="val -4304"/>
              <a:gd name="adj6" fmla="val 54270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>
                <a:solidFill>
                  <a:schemeClr val="tx1"/>
                </a:solidFill>
              </a:rPr>
              <a:t>ТОО «</a:t>
            </a:r>
            <a:r>
              <a:rPr lang="ru-RU" sz="9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900" dirty="0">
                <a:solidFill>
                  <a:schemeClr val="tx1"/>
                </a:solidFill>
              </a:rPr>
              <a:t>»  </a:t>
            </a:r>
            <a:r>
              <a:rPr lang="ru-RU" sz="900" dirty="0" smtClean="0">
                <a:solidFill>
                  <a:schemeClr val="accent1"/>
                </a:solidFill>
              </a:rPr>
              <a:t>918,9 </a:t>
            </a:r>
            <a:r>
              <a:rPr lang="ru-RU" sz="900" i="1" dirty="0" smtClean="0">
                <a:solidFill>
                  <a:schemeClr val="tx1"/>
                </a:solidFill>
              </a:rPr>
              <a:t>тыс</a:t>
            </a:r>
            <a:r>
              <a:rPr lang="ru-RU" sz="900" i="1" dirty="0">
                <a:solidFill>
                  <a:schemeClr val="tx1"/>
                </a:solidFill>
              </a:rPr>
              <a:t>.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>
                <a:solidFill>
                  <a:schemeClr val="tx1"/>
                </a:solidFill>
              </a:rPr>
              <a:t>ТОО «Павлодарские тепловые сети» </a:t>
            </a:r>
            <a:r>
              <a:rPr lang="ru-RU" sz="900" dirty="0" smtClean="0">
                <a:solidFill>
                  <a:schemeClr val="accent1"/>
                </a:solidFill>
              </a:rPr>
              <a:t>401,1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i="1" dirty="0">
                <a:solidFill>
                  <a:schemeClr val="tx1"/>
                </a:solidFill>
              </a:rPr>
              <a:t>тыс.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>
                <a:solidFill>
                  <a:schemeClr val="tx1"/>
                </a:solidFill>
              </a:rPr>
              <a:t>Прочие </a:t>
            </a:r>
            <a:r>
              <a:rPr lang="ru-RU" sz="900" dirty="0" smtClean="0">
                <a:solidFill>
                  <a:schemeClr val="accent1"/>
                </a:solidFill>
              </a:rPr>
              <a:t>21,9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i="1" dirty="0">
                <a:solidFill>
                  <a:schemeClr val="tx1"/>
                </a:solidFill>
              </a:rPr>
              <a:t>тыс. </a:t>
            </a:r>
            <a:r>
              <a:rPr lang="ru-RU" sz="900" i="1" dirty="0" smtClean="0">
                <a:solidFill>
                  <a:schemeClr val="tx1"/>
                </a:solidFill>
              </a:rPr>
              <a:t>Гкал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6" name="Freeform 140"/>
          <p:cNvSpPr/>
          <p:nvPr/>
        </p:nvSpPr>
        <p:spPr>
          <a:xfrm>
            <a:off x="6416955" y="1489915"/>
            <a:ext cx="5443963" cy="4248150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89580" y="4252979"/>
            <a:ext cx="181309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Утверждено на 2023 год</a:t>
            </a:r>
            <a:endParaRPr lang="ru-RU" sz="1000" dirty="0"/>
          </a:p>
        </p:txBody>
      </p:sp>
      <p:sp>
        <p:nvSpPr>
          <p:cNvPr id="100" name="TextBox 99"/>
          <p:cNvSpPr txBox="1"/>
          <p:nvPr/>
        </p:nvSpPr>
        <p:spPr>
          <a:xfrm>
            <a:off x="9915440" y="4238643"/>
            <a:ext cx="212733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Факт за 1 полугодие на 2024 года</a:t>
            </a:r>
            <a:endParaRPr lang="ru-RU" sz="1000" dirty="0"/>
          </a:p>
        </p:txBody>
      </p:sp>
      <p:graphicFrame>
        <p:nvGraphicFramePr>
          <p:cNvPr id="135" name="Chart 3"/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32689862"/>
              </p:ext>
            </p:extLst>
          </p:nvPr>
        </p:nvGraphicFramePr>
        <p:xfrm>
          <a:off x="6286500" y="4383088"/>
          <a:ext cx="2522538" cy="116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102" name="Прямоугольник 101"/>
          <p:cNvSpPr/>
          <p:nvPr>
            <p:custDataLst>
              <p:tags r:id="rId15"/>
            </p:custDataLst>
          </p:nvPr>
        </p:nvSpPr>
        <p:spPr bwMode="gray">
          <a:xfrm>
            <a:off x="7380288" y="4502150"/>
            <a:ext cx="292100" cy="136525"/>
          </a:xfrm>
          <a:prstGeom prst="rect">
            <a:avLst/>
          </a:prstGeom>
          <a:solidFill>
            <a:srgbClr val="C3CF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900" dirty="0" smtClean="0">
                <a:solidFill>
                  <a:schemeClr val="tx1"/>
                </a:solidFill>
              </a:rPr>
              <a:t>1,6%</a:t>
            </a:r>
            <a:endParaRPr lang="ru-RU" sz="900" dirty="0" err="1" smtClean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136" name="Chart 3"/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268300867"/>
              </p:ext>
            </p:extLst>
          </p:nvPr>
        </p:nvGraphicFramePr>
        <p:xfrm>
          <a:off x="9721850" y="4383088"/>
          <a:ext cx="2046288" cy="116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109" name="Прямоугольник 108"/>
          <p:cNvSpPr/>
          <p:nvPr>
            <p:custDataLst>
              <p:tags r:id="rId17"/>
            </p:custDataLst>
          </p:nvPr>
        </p:nvSpPr>
        <p:spPr bwMode="auto">
          <a:xfrm>
            <a:off x="6935788" y="5548313"/>
            <a:ext cx="160338" cy="120650"/>
          </a:xfrm>
          <a:prstGeom prst="rect">
            <a:avLst/>
          </a:prstGeom>
          <a:solidFill>
            <a:srgbClr val="364D6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>
            <p:custDataLst>
              <p:tags r:id="rId18"/>
            </p:custDataLst>
          </p:nvPr>
        </p:nvSpPr>
        <p:spPr bwMode="auto">
          <a:xfrm>
            <a:off x="8751888" y="5548313"/>
            <a:ext cx="160338" cy="120650"/>
          </a:xfrm>
          <a:prstGeom prst="rect">
            <a:avLst/>
          </a:prstGeom>
          <a:solidFill>
            <a:srgbClr val="4C6C9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1" name="Прямоугольник 110"/>
          <p:cNvSpPr/>
          <p:nvPr>
            <p:custDataLst>
              <p:tags r:id="rId19"/>
            </p:custDataLst>
          </p:nvPr>
        </p:nvSpPr>
        <p:spPr bwMode="auto">
          <a:xfrm>
            <a:off x="11006138" y="5548313"/>
            <a:ext cx="160338" cy="120650"/>
          </a:xfrm>
          <a:prstGeom prst="rect">
            <a:avLst/>
          </a:prstGeom>
          <a:solidFill>
            <a:srgbClr val="C3CFE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>
            <p:custDataLst>
              <p:tags r:id="rId20"/>
            </p:custDataLst>
          </p:nvPr>
        </p:nvSpPr>
        <p:spPr bwMode="auto">
          <a:xfrm>
            <a:off x="7146925" y="5545138"/>
            <a:ext cx="1503363" cy="1365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E059E480-3D91-4C2B-A1E6-9394646BABE7}" type="datetime'Т''ОО &quot;Павло''дар''''эн''ер''го''''с''''бы''''''''''''''т''&quot;'">
              <a:rPr lang="ru-RU" altLang="en-US" sz="900" smtClean="0">
                <a:solidFill>
                  <a:schemeClr val="tx1"/>
                </a:solidFill>
              </a:rPr>
              <a:pPr/>
              <a:t>ТОО "Павлодарэнергосбыт"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3" name="Прямоугольник 112"/>
          <p:cNvSpPr/>
          <p:nvPr>
            <p:custDataLst>
              <p:tags r:id="rId21"/>
            </p:custDataLst>
          </p:nvPr>
        </p:nvSpPr>
        <p:spPr bwMode="auto">
          <a:xfrm>
            <a:off x="8963025" y="5545138"/>
            <a:ext cx="1941513" cy="1365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B2252215-7FE2-43FC-A9EA-6E29857D4512}" type="datetime'''Т''ОО &quot;''Павл''одарские'' те''пло''''''вы''е'' с''ети&quot;'''">
              <a:rPr lang="ru-RU" altLang="en-US" sz="900" smtClean="0">
                <a:solidFill>
                  <a:schemeClr val="tx1"/>
                </a:solidFill>
              </a:rPr>
              <a:pPr/>
              <a:t>ТОО "Павлодарские тепловые сети"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4" name="Прямоугольник 113"/>
          <p:cNvSpPr/>
          <p:nvPr>
            <p:custDataLst>
              <p:tags r:id="rId22"/>
            </p:custDataLst>
          </p:nvPr>
        </p:nvSpPr>
        <p:spPr bwMode="auto">
          <a:xfrm>
            <a:off x="11217275" y="5545138"/>
            <a:ext cx="376238" cy="1365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3B818A73-692D-4B78-930D-ADBD10EC8A6C}" type="datetime'пр''''''''оч''и''''''''''''''''''''е'''''''''''''">
              <a:rPr lang="ru-RU" altLang="en-US" sz="900" smtClean="0">
                <a:solidFill>
                  <a:schemeClr val="tx1"/>
                </a:solidFill>
              </a:rPr>
              <a:pPr/>
              <a:t>прочие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7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158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9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9464"/>
            <a:ext cx="10582275" cy="615631"/>
          </a:xfrm>
        </p:spPr>
        <p:txBody>
          <a:bodyPr vert="horz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Информация о </a:t>
            </a:r>
            <a:r>
              <a:rPr lang="ru-RU" dirty="0"/>
              <a:t>проводимой работе с потребителями регулируемых услуг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9088" y="3257193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85417" y="4907875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65337" y="6364287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900" y="2863003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«Алюминий Казахстана»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13" name="Group 492"/>
          <p:cNvGrpSpPr/>
          <p:nvPr/>
        </p:nvGrpSpPr>
        <p:grpSpPr>
          <a:xfrm>
            <a:off x="552349" y="3032284"/>
            <a:ext cx="369888" cy="369888"/>
            <a:chOff x="-2019301" y="4398964"/>
            <a:chExt cx="369888" cy="369888"/>
          </a:xfrm>
        </p:grpSpPr>
        <p:sp>
          <p:nvSpPr>
            <p:cNvPr id="15" name="Freeform 281"/>
            <p:cNvSpPr>
              <a:spLocks/>
            </p:cNvSpPr>
            <p:nvPr/>
          </p:nvSpPr>
          <p:spPr bwMode="auto">
            <a:xfrm>
              <a:off x="-1974851" y="4398964"/>
              <a:ext cx="69850" cy="63500"/>
            </a:xfrm>
            <a:custGeom>
              <a:avLst/>
              <a:gdLst>
                <a:gd name="T0" fmla="*/ 5 w 54"/>
                <a:gd name="T1" fmla="*/ 48 h 48"/>
                <a:gd name="T2" fmla="*/ 5 w 54"/>
                <a:gd name="T3" fmla="*/ 48 h 48"/>
                <a:gd name="T4" fmla="*/ 9 w 54"/>
                <a:gd name="T5" fmla="*/ 43 h 48"/>
                <a:gd name="T6" fmla="*/ 13 w 54"/>
                <a:gd name="T7" fmla="*/ 32 h 48"/>
                <a:gd name="T8" fmla="*/ 16 w 54"/>
                <a:gd name="T9" fmla="*/ 30 h 48"/>
                <a:gd name="T10" fmla="*/ 39 w 54"/>
                <a:gd name="T11" fmla="*/ 30 h 48"/>
                <a:gd name="T12" fmla="*/ 50 w 54"/>
                <a:gd name="T13" fmla="*/ 26 h 48"/>
                <a:gd name="T14" fmla="*/ 54 w 54"/>
                <a:gd name="T15" fmla="*/ 15 h 48"/>
                <a:gd name="T16" fmla="*/ 50 w 54"/>
                <a:gd name="T17" fmla="*/ 3 h 48"/>
                <a:gd name="T18" fmla="*/ 39 w 54"/>
                <a:gd name="T19" fmla="*/ 0 h 48"/>
                <a:gd name="T20" fmla="*/ 14 w 54"/>
                <a:gd name="T21" fmla="*/ 0 h 48"/>
                <a:gd name="T22" fmla="*/ 10 w 54"/>
                <a:gd name="T23" fmla="*/ 4 h 48"/>
                <a:gd name="T24" fmla="*/ 14 w 54"/>
                <a:gd name="T25" fmla="*/ 9 h 48"/>
                <a:gd name="T26" fmla="*/ 39 w 54"/>
                <a:gd name="T27" fmla="*/ 9 h 48"/>
                <a:gd name="T28" fmla="*/ 40 w 54"/>
                <a:gd name="T29" fmla="*/ 9 h 48"/>
                <a:gd name="T30" fmla="*/ 44 w 54"/>
                <a:gd name="T31" fmla="*/ 10 h 48"/>
                <a:gd name="T32" fmla="*/ 45 w 54"/>
                <a:gd name="T33" fmla="*/ 15 h 48"/>
                <a:gd name="T34" fmla="*/ 43 w 54"/>
                <a:gd name="T35" fmla="*/ 20 h 48"/>
                <a:gd name="T36" fmla="*/ 39 w 54"/>
                <a:gd name="T37" fmla="*/ 21 h 48"/>
                <a:gd name="T38" fmla="*/ 39 w 54"/>
                <a:gd name="T39" fmla="*/ 21 h 48"/>
                <a:gd name="T40" fmla="*/ 16 w 54"/>
                <a:gd name="T41" fmla="*/ 21 h 48"/>
                <a:gd name="T42" fmla="*/ 6 w 54"/>
                <a:gd name="T43" fmla="*/ 25 h 48"/>
                <a:gd name="T44" fmla="*/ 0 w 54"/>
                <a:gd name="T45" fmla="*/ 43 h 48"/>
                <a:gd name="T46" fmla="*/ 5 w 54"/>
                <a:gd name="T4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8"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8" y="47"/>
                    <a:pt x="10" y="45"/>
                    <a:pt x="9" y="43"/>
                  </a:cubicBezTo>
                  <a:cubicBezTo>
                    <a:pt x="9" y="38"/>
                    <a:pt x="11" y="34"/>
                    <a:pt x="13" y="32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0"/>
                    <a:pt x="45" y="30"/>
                    <a:pt x="50" y="26"/>
                  </a:cubicBezTo>
                  <a:cubicBezTo>
                    <a:pt x="52" y="25"/>
                    <a:pt x="54" y="21"/>
                    <a:pt x="54" y="15"/>
                  </a:cubicBezTo>
                  <a:cubicBezTo>
                    <a:pt x="54" y="10"/>
                    <a:pt x="53" y="6"/>
                    <a:pt x="50" y="3"/>
                  </a:cubicBezTo>
                  <a:cubicBezTo>
                    <a:pt x="46" y="0"/>
                    <a:pt x="42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10" y="4"/>
                  </a:cubicBezTo>
                  <a:cubicBezTo>
                    <a:pt x="10" y="7"/>
                    <a:pt x="12" y="9"/>
                    <a:pt x="14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3" y="9"/>
                    <a:pt x="44" y="10"/>
                  </a:cubicBezTo>
                  <a:cubicBezTo>
                    <a:pt x="44" y="11"/>
                    <a:pt x="45" y="13"/>
                    <a:pt x="45" y="15"/>
                  </a:cubicBezTo>
                  <a:cubicBezTo>
                    <a:pt x="45" y="17"/>
                    <a:pt x="44" y="19"/>
                    <a:pt x="43" y="20"/>
                  </a:cubicBezTo>
                  <a:cubicBezTo>
                    <a:pt x="42" y="21"/>
                    <a:pt x="40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2" y="21"/>
                    <a:pt x="9" y="22"/>
                    <a:pt x="6" y="25"/>
                  </a:cubicBezTo>
                  <a:cubicBezTo>
                    <a:pt x="2" y="29"/>
                    <a:pt x="0" y="36"/>
                    <a:pt x="0" y="43"/>
                  </a:cubicBezTo>
                  <a:cubicBezTo>
                    <a:pt x="0" y="46"/>
                    <a:pt x="2" y="48"/>
                    <a:pt x="5" y="4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82"/>
            <p:cNvSpPr>
              <a:spLocks noEditPoints="1"/>
            </p:cNvSpPr>
            <p:nvPr/>
          </p:nvSpPr>
          <p:spPr bwMode="auto">
            <a:xfrm>
              <a:off x="-1987551" y="4624389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3"/>
            <p:cNvSpPr>
              <a:spLocks noEditPoints="1"/>
            </p:cNvSpPr>
            <p:nvPr/>
          </p:nvSpPr>
          <p:spPr bwMode="auto">
            <a:xfrm>
              <a:off x="-1987551" y="4689476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84"/>
            <p:cNvSpPr>
              <a:spLocks/>
            </p:cNvSpPr>
            <p:nvPr/>
          </p:nvSpPr>
          <p:spPr bwMode="auto">
            <a:xfrm>
              <a:off x="-1901826" y="4624389"/>
              <a:ext cx="44450" cy="14288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5"/>
            <p:cNvSpPr>
              <a:spLocks/>
            </p:cNvSpPr>
            <p:nvPr/>
          </p:nvSpPr>
          <p:spPr bwMode="auto">
            <a:xfrm>
              <a:off x="-1901826" y="4659314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5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6"/>
            <p:cNvSpPr>
              <a:spLocks/>
            </p:cNvSpPr>
            <p:nvPr/>
          </p:nvSpPr>
          <p:spPr bwMode="auto">
            <a:xfrm>
              <a:off x="-1901826" y="4692651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4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87"/>
            <p:cNvSpPr>
              <a:spLocks/>
            </p:cNvSpPr>
            <p:nvPr/>
          </p:nvSpPr>
          <p:spPr bwMode="auto">
            <a:xfrm>
              <a:off x="-1901826" y="4725989"/>
              <a:ext cx="44450" cy="1270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8"/>
            <p:cNvSpPr>
              <a:spLocks/>
            </p:cNvSpPr>
            <p:nvPr/>
          </p:nvSpPr>
          <p:spPr bwMode="auto">
            <a:xfrm>
              <a:off x="-1812926" y="4624389"/>
              <a:ext cx="44450" cy="14288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9"/>
            <p:cNvSpPr>
              <a:spLocks/>
            </p:cNvSpPr>
            <p:nvPr/>
          </p:nvSpPr>
          <p:spPr bwMode="auto">
            <a:xfrm>
              <a:off x="-1812926" y="4659314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5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90"/>
            <p:cNvSpPr>
              <a:spLocks/>
            </p:cNvSpPr>
            <p:nvPr/>
          </p:nvSpPr>
          <p:spPr bwMode="auto">
            <a:xfrm>
              <a:off x="-1812926" y="4692651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4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91"/>
            <p:cNvSpPr>
              <a:spLocks/>
            </p:cNvSpPr>
            <p:nvPr/>
          </p:nvSpPr>
          <p:spPr bwMode="auto">
            <a:xfrm>
              <a:off x="-1812926" y="4725989"/>
              <a:ext cx="44450" cy="12700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2"/>
            <p:cNvSpPr>
              <a:spLocks noEditPoints="1"/>
            </p:cNvSpPr>
            <p:nvPr/>
          </p:nvSpPr>
          <p:spPr bwMode="auto">
            <a:xfrm>
              <a:off x="-2019301" y="4478339"/>
              <a:ext cx="369888" cy="290513"/>
            </a:xfrm>
            <a:custGeom>
              <a:avLst/>
              <a:gdLst>
                <a:gd name="T0" fmla="*/ 277 w 284"/>
                <a:gd name="T1" fmla="*/ 62 h 223"/>
                <a:gd name="T2" fmla="*/ 215 w 284"/>
                <a:gd name="T3" fmla="*/ 67 h 223"/>
                <a:gd name="T4" fmla="*/ 209 w 284"/>
                <a:gd name="T5" fmla="*/ 62 h 223"/>
                <a:gd name="T6" fmla="*/ 189 w 284"/>
                <a:gd name="T7" fmla="*/ 76 h 223"/>
                <a:gd name="T8" fmla="*/ 206 w 284"/>
                <a:gd name="T9" fmla="*/ 74 h 223"/>
                <a:gd name="T10" fmla="*/ 206 w 284"/>
                <a:gd name="T11" fmla="*/ 214 h 223"/>
                <a:gd name="T12" fmla="*/ 147 w 284"/>
                <a:gd name="T13" fmla="*/ 99 h 223"/>
                <a:gd name="T14" fmla="*/ 176 w 284"/>
                <a:gd name="T15" fmla="*/ 82 h 223"/>
                <a:gd name="T16" fmla="*/ 147 w 284"/>
                <a:gd name="T17" fmla="*/ 88 h 223"/>
                <a:gd name="T18" fmla="*/ 145 w 284"/>
                <a:gd name="T19" fmla="*/ 63 h 223"/>
                <a:gd name="T20" fmla="*/ 120 w 284"/>
                <a:gd name="T21" fmla="*/ 71 h 223"/>
                <a:gd name="T22" fmla="*/ 73 w 284"/>
                <a:gd name="T23" fmla="*/ 91 h 223"/>
                <a:gd name="T24" fmla="*/ 59 w 284"/>
                <a:gd name="T25" fmla="*/ 33 h 223"/>
                <a:gd name="T26" fmla="*/ 70 w 284"/>
                <a:gd name="T27" fmla="*/ 28 h 223"/>
                <a:gd name="T28" fmla="*/ 65 w 284"/>
                <a:gd name="T29" fmla="*/ 0 h 223"/>
                <a:gd name="T30" fmla="*/ 9 w 284"/>
                <a:gd name="T31" fmla="*/ 5 h 223"/>
                <a:gd name="T32" fmla="*/ 14 w 284"/>
                <a:gd name="T33" fmla="*/ 33 h 223"/>
                <a:gd name="T34" fmla="*/ 20 w 284"/>
                <a:gd name="T35" fmla="*/ 91 h 223"/>
                <a:gd name="T36" fmla="*/ 0 w 284"/>
                <a:gd name="T37" fmla="*/ 96 h 223"/>
                <a:gd name="T38" fmla="*/ 5 w 284"/>
                <a:gd name="T39" fmla="*/ 223 h 223"/>
                <a:gd name="T40" fmla="*/ 142 w 284"/>
                <a:gd name="T41" fmla="*/ 223 h 223"/>
                <a:gd name="T42" fmla="*/ 279 w 284"/>
                <a:gd name="T43" fmla="*/ 223 h 223"/>
                <a:gd name="T44" fmla="*/ 284 w 284"/>
                <a:gd name="T45" fmla="*/ 67 h 223"/>
                <a:gd name="T46" fmla="*/ 18 w 284"/>
                <a:gd name="T47" fmla="*/ 10 h 223"/>
                <a:gd name="T48" fmla="*/ 61 w 284"/>
                <a:gd name="T49" fmla="*/ 23 h 223"/>
                <a:gd name="T50" fmla="*/ 25 w 284"/>
                <a:gd name="T51" fmla="*/ 23 h 223"/>
                <a:gd name="T52" fmla="*/ 18 w 284"/>
                <a:gd name="T53" fmla="*/ 10 h 223"/>
                <a:gd name="T54" fmla="*/ 49 w 284"/>
                <a:gd name="T55" fmla="*/ 33 h 223"/>
                <a:gd name="T56" fmla="*/ 30 w 284"/>
                <a:gd name="T57" fmla="*/ 91 h 223"/>
                <a:gd name="T58" fmla="*/ 10 w 284"/>
                <a:gd name="T59" fmla="*/ 101 h 223"/>
                <a:gd name="T60" fmla="*/ 69 w 284"/>
                <a:gd name="T61" fmla="*/ 214 h 223"/>
                <a:gd name="T62" fmla="*/ 10 w 284"/>
                <a:gd name="T63" fmla="*/ 101 h 223"/>
                <a:gd name="T64" fmla="*/ 137 w 284"/>
                <a:gd name="T65" fmla="*/ 74 h 223"/>
                <a:gd name="T66" fmla="*/ 137 w 284"/>
                <a:gd name="T67" fmla="*/ 214 h 223"/>
                <a:gd name="T68" fmla="*/ 79 w 284"/>
                <a:gd name="T69" fmla="*/ 99 h 223"/>
                <a:gd name="T70" fmla="*/ 215 w 284"/>
                <a:gd name="T71" fmla="*/ 214 h 223"/>
                <a:gd name="T72" fmla="*/ 274 w 284"/>
                <a:gd name="T73" fmla="*/ 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" h="223">
                  <a:moveTo>
                    <a:pt x="282" y="63"/>
                  </a:moveTo>
                  <a:cubicBezTo>
                    <a:pt x="280" y="62"/>
                    <a:pt x="279" y="62"/>
                    <a:pt x="277" y="62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5" y="65"/>
                    <a:pt x="215" y="64"/>
                    <a:pt x="213" y="63"/>
                  </a:cubicBezTo>
                  <a:cubicBezTo>
                    <a:pt x="212" y="62"/>
                    <a:pt x="210" y="62"/>
                    <a:pt x="209" y="62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89" y="71"/>
                    <a:pt x="188" y="74"/>
                    <a:pt x="189" y="76"/>
                  </a:cubicBezTo>
                  <a:cubicBezTo>
                    <a:pt x="190" y="78"/>
                    <a:pt x="192" y="80"/>
                    <a:pt x="195" y="79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6" y="87"/>
                    <a:pt x="177" y="84"/>
                    <a:pt x="176" y="82"/>
                  </a:cubicBezTo>
                  <a:cubicBezTo>
                    <a:pt x="175" y="79"/>
                    <a:pt x="172" y="78"/>
                    <a:pt x="169" y="79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5"/>
                    <a:pt x="146" y="64"/>
                    <a:pt x="145" y="63"/>
                  </a:cubicBezTo>
                  <a:cubicBezTo>
                    <a:pt x="143" y="62"/>
                    <a:pt x="142" y="62"/>
                    <a:pt x="140" y="6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8" y="33"/>
                    <a:pt x="70" y="31"/>
                    <a:pt x="70" y="28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11" y="33"/>
                    <a:pt x="14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3"/>
                    <a:pt x="0" y="9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1"/>
                    <a:pt x="3" y="223"/>
                    <a:pt x="5" y="223"/>
                  </a:cubicBezTo>
                  <a:cubicBezTo>
                    <a:pt x="74" y="223"/>
                    <a:pt x="74" y="223"/>
                    <a:pt x="74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79" y="223"/>
                    <a:pt x="279" y="223"/>
                    <a:pt x="279" y="223"/>
                  </a:cubicBezTo>
                  <a:cubicBezTo>
                    <a:pt x="282" y="223"/>
                    <a:pt x="284" y="221"/>
                    <a:pt x="284" y="218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4" y="65"/>
                    <a:pt x="283" y="64"/>
                    <a:pt x="282" y="63"/>
                  </a:cubicBezTo>
                  <a:close/>
                  <a:moveTo>
                    <a:pt x="18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8" y="10"/>
                  </a:lnTo>
                  <a:close/>
                  <a:moveTo>
                    <a:pt x="30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91"/>
                    <a:pt x="30" y="91"/>
                    <a:pt x="30" y="91"/>
                  </a:cubicBezTo>
                  <a:lnTo>
                    <a:pt x="30" y="33"/>
                  </a:lnTo>
                  <a:close/>
                  <a:moveTo>
                    <a:pt x="10" y="101"/>
                  </a:moveTo>
                  <a:cubicBezTo>
                    <a:pt x="69" y="101"/>
                    <a:pt x="69" y="101"/>
                    <a:pt x="69" y="101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10" y="214"/>
                    <a:pt x="10" y="214"/>
                    <a:pt x="10" y="214"/>
                  </a:cubicBezTo>
                  <a:lnTo>
                    <a:pt x="10" y="101"/>
                  </a:lnTo>
                  <a:close/>
                  <a:moveTo>
                    <a:pt x="79" y="99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79" y="214"/>
                    <a:pt x="79" y="214"/>
                    <a:pt x="79" y="214"/>
                  </a:cubicBezTo>
                  <a:lnTo>
                    <a:pt x="79" y="99"/>
                  </a:lnTo>
                  <a:close/>
                  <a:moveTo>
                    <a:pt x="274" y="214"/>
                  </a:moveTo>
                  <a:cubicBezTo>
                    <a:pt x="215" y="214"/>
                    <a:pt x="215" y="214"/>
                    <a:pt x="215" y="214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74" y="74"/>
                    <a:pt x="274" y="74"/>
                    <a:pt x="274" y="74"/>
                  </a:cubicBezTo>
                  <a:lnTo>
                    <a:pt x="274" y="214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3"/>
            <p:cNvSpPr>
              <a:spLocks/>
            </p:cNvSpPr>
            <p:nvPr/>
          </p:nvSpPr>
          <p:spPr bwMode="auto">
            <a:xfrm>
              <a:off x="-1722438" y="4624389"/>
              <a:ext cx="44450" cy="14288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4"/>
            <p:cNvSpPr>
              <a:spLocks/>
            </p:cNvSpPr>
            <p:nvPr/>
          </p:nvSpPr>
          <p:spPr bwMode="auto">
            <a:xfrm>
              <a:off x="-1722438" y="4659314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5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5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5"/>
            <p:cNvSpPr>
              <a:spLocks/>
            </p:cNvSpPr>
            <p:nvPr/>
          </p:nvSpPr>
          <p:spPr bwMode="auto">
            <a:xfrm>
              <a:off x="-1722438" y="4692651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4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4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6"/>
            <p:cNvSpPr>
              <a:spLocks/>
            </p:cNvSpPr>
            <p:nvPr/>
          </p:nvSpPr>
          <p:spPr bwMode="auto">
            <a:xfrm>
              <a:off x="-1722438" y="4725989"/>
              <a:ext cx="44450" cy="12700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Прямоугольник 30"/>
          <p:cNvSpPr/>
          <p:nvPr/>
        </p:nvSpPr>
        <p:spPr bwMode="gray">
          <a:xfrm>
            <a:off x="4465536" y="1436847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 bwMode="gray">
          <a:xfrm>
            <a:off x="7204203" y="1436847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936774" y="1436847"/>
            <a:ext cx="1438275" cy="3671888"/>
            <a:chOff x="2432720" y="2258870"/>
            <a:chExt cx="1438524" cy="3672000"/>
          </a:xfrm>
        </p:grpSpPr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38"/>
          <p:cNvSpPr>
            <a:spLocks noChangeArrowheads="1"/>
          </p:cNvSpPr>
          <p:nvPr/>
        </p:nvSpPr>
        <p:spPr bwMode="gray">
          <a:xfrm>
            <a:off x="2628799" y="2889409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gray">
          <a:xfrm>
            <a:off x="2628799" y="3356134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gray">
          <a:xfrm>
            <a:off x="2628799" y="3857784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41" name="Gerade Verbindung 14"/>
          <p:cNvCxnSpPr/>
          <p:nvPr/>
        </p:nvCxnSpPr>
        <p:spPr bwMode="auto">
          <a:xfrm>
            <a:off x="4465536" y="1211422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4465536" y="705009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44" name="Rounded Rectangle 526"/>
          <p:cNvSpPr/>
          <p:nvPr/>
        </p:nvSpPr>
        <p:spPr bwMode="gray">
          <a:xfrm>
            <a:off x="4465536" y="1887697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обеспечивается </a:t>
            </a:r>
            <a:r>
              <a:rPr lang="ru-RU" sz="1400" dirty="0">
                <a:latin typeface="+mn-lt"/>
              </a:rPr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осуществляется в </a:t>
            </a:r>
            <a:r>
              <a:rPr lang="ru-RU" sz="1400" dirty="0">
                <a:latin typeface="+mn-lt"/>
              </a:rPr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sp>
        <p:nvSpPr>
          <p:cNvPr id="45" name="Rounded Rectangle 526"/>
          <p:cNvSpPr/>
          <p:nvPr/>
        </p:nvSpPr>
        <p:spPr bwMode="gray">
          <a:xfrm>
            <a:off x="7204203" y="1887697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>
                <a:latin typeface="+mn-lt"/>
              </a:rPr>
              <a:t>оценки проекта </a:t>
            </a:r>
            <a:endParaRPr lang="ru-RU" sz="1400" dirty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  <a:latin typeface="+mn-lt"/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  <a:latin typeface="+mn-lt"/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8" name="Freeform 223"/>
          <p:cNvSpPr>
            <a:spLocks noEditPoints="1"/>
          </p:cNvSpPr>
          <p:nvPr/>
        </p:nvSpPr>
        <p:spPr bwMode="auto">
          <a:xfrm>
            <a:off x="5879204" y="783934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3" name="Соединительная линия уступом 52"/>
          <p:cNvCxnSpPr/>
          <p:nvPr/>
        </p:nvCxnSpPr>
        <p:spPr>
          <a:xfrm flipV="1">
            <a:off x="2410500" y="3178223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>
            <a:off x="2410500" y="3363385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7" idx="1"/>
          </p:cNvCxnSpPr>
          <p:nvPr/>
        </p:nvCxnSpPr>
        <p:spPr>
          <a:xfrm flipH="1">
            <a:off x="2525579" y="3553778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Прямоугольник 59"/>
          <p:cNvSpPr/>
          <p:nvPr/>
        </p:nvSpPr>
        <p:spPr bwMode="gray">
          <a:xfrm>
            <a:off x="9380666" y="1436847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61" name="Rounded Rectangle 526"/>
          <p:cNvSpPr/>
          <p:nvPr/>
        </p:nvSpPr>
        <p:spPr bwMode="gray">
          <a:xfrm>
            <a:off x="9380666" y="1887697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публикация уведомлений </a:t>
            </a:r>
            <a:r>
              <a:rPr lang="ru-RU" sz="1400" dirty="0">
                <a:latin typeface="+mn-lt"/>
              </a:rPr>
              <a:t>о времени и месте </a:t>
            </a:r>
            <a:r>
              <a:rPr lang="ru-RU" sz="1400" dirty="0" smtClean="0">
                <a:latin typeface="+mn-lt"/>
              </a:rPr>
              <a:t>публичных </a:t>
            </a:r>
            <a:r>
              <a:rPr lang="ru-RU" sz="1400" dirty="0">
                <a:latin typeface="+mn-lt"/>
              </a:rPr>
              <a:t>слушаний </a:t>
            </a:r>
            <a:r>
              <a:rPr lang="ru-RU" sz="1400" dirty="0" smtClean="0">
                <a:latin typeface="+mn-lt"/>
              </a:rPr>
              <a:t>в </a:t>
            </a:r>
            <a:r>
              <a:rPr lang="ru-RU" sz="1400" dirty="0">
                <a:latin typeface="+mn-lt"/>
              </a:rPr>
              <a:t>средствах массовой информации.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  <a:latin typeface="+mn-lt"/>
              </a:rPr>
              <a:t>размещение обязательной информации в </a:t>
            </a:r>
            <a:r>
              <a:rPr lang="ru-RU" sz="1400" dirty="0">
                <a:latin typeface="+mn-lt"/>
              </a:rPr>
              <a:t>средствах массовой </a:t>
            </a:r>
            <a:r>
              <a:rPr lang="ru-RU" sz="1400" dirty="0" smtClean="0">
                <a:latin typeface="+mn-lt"/>
              </a:rPr>
              <a:t>информации, в том числе на </a:t>
            </a:r>
            <a:r>
              <a:rPr lang="ru-RU" sz="1400" dirty="0" err="1" smtClean="0">
                <a:latin typeface="+mn-lt"/>
              </a:rPr>
              <a:t>интернет-ресурсе</a:t>
            </a:r>
            <a:endParaRPr lang="ru-RU" sz="1400" dirty="0" smtClean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62" name="Group 488"/>
          <p:cNvGrpSpPr/>
          <p:nvPr/>
        </p:nvGrpSpPr>
        <p:grpSpPr>
          <a:xfrm>
            <a:off x="969862" y="3029110"/>
            <a:ext cx="371475" cy="371475"/>
            <a:chOff x="-2103438" y="3878264"/>
            <a:chExt cx="371475" cy="371475"/>
          </a:xfrm>
        </p:grpSpPr>
        <p:sp>
          <p:nvSpPr>
            <p:cNvPr id="63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692152" y="6321430"/>
            <a:ext cx="10922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первое полугодие 202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года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38188" y="5289560"/>
            <a:ext cx="11190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E7D11"/>
              </a:buClr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Отопительный период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прошел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отказов оборудования и сбоев в системе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теплоснабжения.</a:t>
            </a:r>
          </a:p>
          <a:p>
            <a:pPr algn="just">
              <a:buClr>
                <a:srgbClr val="EE7D11"/>
              </a:buClr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отопительного периода гидравлические параметры теплоносителя в тепловых магистралях, контрольных точках тепловой сети, подкачивающих насосных станций соответствовали расчетным значениям, температура сетевой воды центрального теплоснабжения соответствовала температурному графику.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2"/>
          <p:cNvSpPr/>
          <p:nvPr>
            <p:custDataLst>
              <p:tags r:id="rId4"/>
            </p:custDataLst>
          </p:nvPr>
        </p:nvSpPr>
        <p:spPr bwMode="auto">
          <a:xfrm>
            <a:off x="166688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75" name="Rectangle 2"/>
          <p:cNvSpPr/>
          <p:nvPr>
            <p:custDataLst>
              <p:tags r:id="rId5"/>
            </p:custDataLst>
          </p:nvPr>
        </p:nvSpPr>
        <p:spPr bwMode="auto">
          <a:xfrm>
            <a:off x="166688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63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0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9"/>
          <p:cNvSpPr txBox="1">
            <a:spLocks/>
          </p:cNvSpPr>
          <p:nvPr/>
        </p:nvSpPr>
        <p:spPr>
          <a:xfrm>
            <a:off x="1260841" y="4946284"/>
            <a:ext cx="10587037" cy="908665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 defTabSz="914400" fontAlgn="base">
              <a:spcBef>
                <a:spcPts val="300"/>
              </a:spcBef>
            </a:pP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Оперативным контролем за работой </a:t>
            </a:r>
            <a:r>
              <a:rPr lang="ru-RU" sz="1600" dirty="0" smtClean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основных 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производственных фондов </a:t>
            </a:r>
            <a:r>
              <a:rPr lang="ru-RU" sz="1600" dirty="0" smtClean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услуги по производству тепловой энергии; </a:t>
            </a:r>
          </a:p>
          <a:p>
            <a:pPr algn="just" defTabSz="914400" fontAlgn="base">
              <a:spcBef>
                <a:spcPts val="30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Периодическим 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проведением </a:t>
            </a:r>
            <a:r>
              <a:rPr lang="ru-RU" sz="1600" dirty="0" smtClean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технического обслуживания 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объектов </a:t>
            </a:r>
            <a:r>
              <a:rPr lang="ru-RU" sz="1600" dirty="0" smtClean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регулируемой услуги.</a:t>
            </a:r>
            <a:endParaRPr lang="ru-RU" sz="1600" dirty="0">
              <a:solidFill>
                <a:schemeClr val="tx1"/>
              </a:solidFill>
              <a:latin typeface="Arial (Основной текст)"/>
              <a:cs typeface="Arial" panose="020B0604020202020204" pitchFamily="34" charset="0"/>
            </a:endParaRPr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1290637" y="3093566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>
              <a:spcBef>
                <a:spcPts val="300"/>
              </a:spcBef>
            </a:pP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Внедрением мероприятий по реконструкции и модернизации сетей и инженерных </a:t>
            </a:r>
            <a:r>
              <a:rPr lang="ru-RU" sz="1600" dirty="0" smtClean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сооружений 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для повышения безопасности, надежности и </a:t>
            </a:r>
            <a:r>
              <a:rPr lang="ru-RU" sz="1600" dirty="0" smtClean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экономичности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Соответствием </a:t>
            </a:r>
            <a:r>
              <a:rPr lang="ru-RU" sz="1600" dirty="0" smtClean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температуры 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сетевой воды </a:t>
            </a:r>
            <a:r>
              <a:rPr lang="ru-RU" sz="1600" dirty="0" smtClean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температурному 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графику</a:t>
            </a:r>
            <a:endParaRPr lang="ru-RU" sz="1600" dirty="0" smtClean="0">
              <a:solidFill>
                <a:schemeClr val="tx1"/>
              </a:solidFill>
              <a:latin typeface="Arial (Основной текст)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sz="1600" dirty="0">
              <a:solidFill>
                <a:srgbClr val="FF0000"/>
              </a:solidFill>
              <a:latin typeface="Arial (Основной текст)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784" y="778651"/>
            <a:ext cx="11482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38"/>
              </a:spcBef>
              <a:spcAft>
                <a:spcPts val="738"/>
              </a:spcAft>
              <a:tabLst>
                <a:tab pos="722313" algn="l"/>
              </a:tabLst>
            </a:pPr>
            <a:r>
              <a:rPr lang="ru-RU" sz="1600" dirty="0">
                <a:latin typeface="Arial (Основной текст)"/>
              </a:rPr>
              <a:t>    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5784" y="0"/>
            <a:ext cx="9822187" cy="6710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0" dirty="0">
                <a:solidFill>
                  <a:schemeClr val="accent1"/>
                </a:solidFill>
              </a:rPr>
              <a:t>Информация о качестве предоставления регулируемых услуг</a:t>
            </a:r>
          </a:p>
        </p:txBody>
      </p:sp>
      <p:cxnSp>
        <p:nvCxnSpPr>
          <p:cNvPr id="12" name="Straight Connector 4"/>
          <p:cNvCxnSpPr/>
          <p:nvPr/>
        </p:nvCxnSpPr>
        <p:spPr>
          <a:xfrm>
            <a:off x="0" y="1214113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 Placeholder 9"/>
          <p:cNvSpPr txBox="1">
            <a:spLocks/>
          </p:cNvSpPr>
          <p:nvPr/>
        </p:nvSpPr>
        <p:spPr>
          <a:xfrm>
            <a:off x="1290637" y="1279198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Исполнением всех </a:t>
            </a:r>
            <a:r>
              <a:rPr lang="ru-RU" sz="1600" dirty="0" smtClean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статей 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тарифной сметы;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Повышением надежности и качества регулируемых услуг потребителей</a:t>
            </a:r>
            <a:endParaRPr lang="en-US" sz="1600" dirty="0">
              <a:solidFill>
                <a:schemeClr val="tx1"/>
              </a:solidFill>
              <a:latin typeface="Arial (Основной текст)"/>
              <a:cs typeface="Arial" panose="020B0604020202020204" pitchFamily="34" charset="0"/>
            </a:endParaRP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295274" y="1279198"/>
            <a:ext cx="540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1600" dirty="0" smtClean="0">
                <a:latin typeface="Arial (Основной текст)"/>
              </a:rPr>
              <a:t>01</a:t>
            </a:r>
            <a:endParaRPr lang="en-US" sz="1600" dirty="0">
              <a:latin typeface="Arial (Основной текст)"/>
            </a:endParaRPr>
          </a:p>
        </p:txBody>
      </p:sp>
      <p:cxnSp>
        <p:nvCxnSpPr>
          <p:cNvPr id="15" name="Straight Connector 34"/>
          <p:cNvCxnSpPr/>
          <p:nvPr/>
        </p:nvCxnSpPr>
        <p:spPr>
          <a:xfrm>
            <a:off x="0" y="2017862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 Placeholder 9"/>
          <p:cNvSpPr txBox="1">
            <a:spLocks/>
          </p:cNvSpPr>
          <p:nvPr/>
        </p:nvSpPr>
        <p:spPr>
          <a:xfrm>
            <a:off x="1290637" y="2090132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Отсутствием отказов 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оборудования и сбоев в системе теплоснабжения </a:t>
            </a:r>
            <a:endParaRPr lang="ru-RU" sz="1600" dirty="0" smtClean="0">
              <a:solidFill>
                <a:prstClr val="black"/>
              </a:solidFill>
              <a:latin typeface="Arial (Основной текст)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Соответствием в 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течении отопительного периода </a:t>
            </a:r>
            <a:r>
              <a:rPr lang="ru-RU" sz="1600" dirty="0" smtClean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гидравлических параметров 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теплоносителя в тепловых магистралях, контрольных точках тепловой сети, подкачивающих насосных станций </a:t>
            </a:r>
            <a:r>
              <a:rPr lang="ru-RU" sz="1600" dirty="0" smtClean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расчетным значениям.</a:t>
            </a:r>
            <a:endParaRPr lang="ru-RU" sz="1600" dirty="0">
              <a:solidFill>
                <a:prstClr val="black"/>
              </a:solidFill>
              <a:latin typeface="Arial (Основной текст)"/>
              <a:cs typeface="Times New Roman" pitchFamily="18" charset="0"/>
            </a:endParaRP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95274" y="2186382"/>
            <a:ext cx="540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1600" dirty="0" smtClean="0">
                <a:latin typeface="Arial (Основной текст)"/>
              </a:rPr>
              <a:t>02</a:t>
            </a:r>
            <a:endParaRPr lang="en-US" sz="1600" dirty="0">
              <a:latin typeface="Arial (Основной текст)"/>
            </a:endParaRPr>
          </a:p>
        </p:txBody>
      </p:sp>
      <p:cxnSp>
        <p:nvCxnSpPr>
          <p:cNvPr id="18" name="Straight Connector 47"/>
          <p:cNvCxnSpPr/>
          <p:nvPr/>
        </p:nvCxnSpPr>
        <p:spPr>
          <a:xfrm>
            <a:off x="0" y="2925046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 Placeholder 9"/>
          <p:cNvSpPr txBox="1">
            <a:spLocks/>
          </p:cNvSpPr>
          <p:nvPr/>
        </p:nvSpPr>
        <p:spPr>
          <a:xfrm>
            <a:off x="295274" y="3093566"/>
            <a:ext cx="540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1600" dirty="0" smtClean="0">
                <a:latin typeface="Arial (Основной текст)"/>
              </a:rPr>
              <a:t>03</a:t>
            </a:r>
            <a:endParaRPr lang="en-US" sz="1600" dirty="0">
              <a:latin typeface="Arial (Основной текст)"/>
            </a:endParaRPr>
          </a:p>
        </p:txBody>
      </p:sp>
      <p:cxnSp>
        <p:nvCxnSpPr>
          <p:cNvPr id="20" name="Straight Connector 51"/>
          <p:cNvCxnSpPr/>
          <p:nvPr/>
        </p:nvCxnSpPr>
        <p:spPr>
          <a:xfrm>
            <a:off x="0" y="3935665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 Placeholder 9"/>
          <p:cNvSpPr txBox="1">
            <a:spLocks/>
          </p:cNvSpPr>
          <p:nvPr/>
        </p:nvSpPr>
        <p:spPr>
          <a:xfrm>
            <a:off x="1290637" y="4000750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Использованием в работе современного оборудования вневедомственной </a:t>
            </a:r>
            <a:r>
              <a:rPr lang="ru-RU" sz="1600" dirty="0" smtClean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охраной объектов регулируемой услуги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Снижением рисков возникновения аварийных ситуаций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endParaRPr lang="ru-RU" sz="1600" dirty="0">
              <a:solidFill>
                <a:schemeClr val="tx1"/>
              </a:solidFill>
              <a:latin typeface="Arial (Основной текст)"/>
              <a:cs typeface="Arial" panose="020B0604020202020204" pitchFamily="34" charset="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295274" y="4000750"/>
            <a:ext cx="540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1600" dirty="0" smtClean="0">
                <a:latin typeface="Arial (Основной текст)"/>
              </a:rPr>
              <a:t>04</a:t>
            </a:r>
            <a:endParaRPr lang="en-US" sz="1600" dirty="0">
              <a:latin typeface="Arial (Основной текст)"/>
            </a:endParaRPr>
          </a:p>
        </p:txBody>
      </p:sp>
      <p:cxnSp>
        <p:nvCxnSpPr>
          <p:cNvPr id="23" name="Straight Connector 55"/>
          <p:cNvCxnSpPr/>
          <p:nvPr/>
        </p:nvCxnSpPr>
        <p:spPr>
          <a:xfrm>
            <a:off x="0" y="4842850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 Placeholder 9"/>
          <p:cNvSpPr txBox="1">
            <a:spLocks/>
          </p:cNvSpPr>
          <p:nvPr/>
        </p:nvSpPr>
        <p:spPr>
          <a:xfrm>
            <a:off x="295274" y="4907935"/>
            <a:ext cx="540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1600" dirty="0" smtClean="0">
                <a:latin typeface="Arial (Основной текст)"/>
              </a:rPr>
              <a:t>05</a:t>
            </a:r>
            <a:endParaRPr lang="en-US" sz="1600" dirty="0">
              <a:latin typeface="Arial (Основной текст)"/>
            </a:endParaRPr>
          </a:p>
        </p:txBody>
      </p:sp>
      <p:sp>
        <p:nvSpPr>
          <p:cNvPr id="25" name="Rectangle 40"/>
          <p:cNvSpPr/>
          <p:nvPr/>
        </p:nvSpPr>
        <p:spPr>
          <a:xfrm>
            <a:off x="0" y="6086910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Регулируемые услуги оказываются </a:t>
            </a:r>
            <a:r>
              <a:rPr lang="ru-RU" dirty="0">
                <a:solidFill>
                  <a:schemeClr val="bg1"/>
                </a:solidFill>
              </a:rPr>
              <a:t>с учетом требований к качеству, установленных государственными органами в пределах их </a:t>
            </a:r>
            <a:r>
              <a:rPr lang="ru-RU" dirty="0" smtClean="0">
                <a:solidFill>
                  <a:schemeClr val="bg1"/>
                </a:solidFill>
              </a:rPr>
              <a:t>компетенции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637" y="885524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Качество предоставляемых услуг обеспечивается</a:t>
            </a:r>
            <a:r>
              <a:rPr lang="ru-RU" sz="1600" dirty="0" smtClean="0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:</a:t>
            </a:r>
            <a:endParaRPr lang="ru-RU" sz="1600" dirty="0">
              <a:latin typeface="Arial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4338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00000000000000000000E+000&quot;&gt;&lt;m_msothmcolidx val=&quot;0&quot;/&gt;&lt;m_rgb r=&quot;BC&quot; g=&quot;BC&quot; b=&quot;BC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YesiZHXPp6bUb99Gd4k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lDR5PH3TR7trUK1ffb5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FywOUhj9VK8oqCB.Suq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rKNSTu3JFb94lsyuQLW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agpKUdy0efFw.Ly8lMO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2J820EckTxvTLe5CsW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FQFVnDq7xTu931YLDZY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PisO8WkAaOHs3yi.Ptx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iOo4dTVWKQ1m_p7zrMQ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ocwB4LJfcbFYSYwj5PN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vyIj7J2_sLlup9V6dB9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cbjpNgNJD8z.fxUwAYH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.y6NfnaQ9pGLhwkDjJ4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LkSL94MukD.HzpUn64a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M.EUT6b4mBrDbOO_U49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pFeb5hIWDvcP9jHcDq0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x.pnumtlHj6ekmvtY8o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17vqEGtgsJHXPGJLDCE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Zu7aAkBfA4C32amzjbN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CMMPiyIAEgkL.ppZx0g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jV3GlK_naAnVmmaIMVT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fGHnPtL.jFZ8iNrzB53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i3p0npmTl1w8iMWiMNJ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Aims3kVhJL1jmjLd.I.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nqgq_EdsmIUp99ZJlvu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DhaKWc.Ojdq7DtOM9s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ERG Palette">
      <a:dk1>
        <a:sysClr val="windowText" lastClr="000000"/>
      </a:dk1>
      <a:lt1>
        <a:sysClr val="window" lastClr="FFFFFF"/>
      </a:lt1>
      <a:dk2>
        <a:srgbClr val="EE7D11"/>
      </a:dk2>
      <a:lt2>
        <a:srgbClr val="F5C77B"/>
      </a:lt2>
      <a:accent1>
        <a:srgbClr val="757477"/>
      </a:accent1>
      <a:accent2>
        <a:srgbClr val="BFBFBF"/>
      </a:accent2>
      <a:accent3>
        <a:srgbClr val="E2E2E2"/>
      </a:accent3>
      <a:accent4>
        <a:srgbClr val="3F547F"/>
      </a:accent4>
      <a:accent5>
        <a:srgbClr val="C22326"/>
      </a:accent5>
      <a:accent6>
        <a:srgbClr val="BCDD5A"/>
      </a:accent6>
      <a:hlink>
        <a:srgbClr val="0000FF"/>
      </a:hlink>
      <a:folHlink>
        <a:srgbClr val="800080"/>
      </a:folHlink>
    </a:clrScheme>
    <a:fontScheme name="E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1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0" ma:contentTypeDescription="Создание документа." ma:contentTypeScope="" ma:versionID="9de2291b5e6623785806e3f64a01eb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6D4261-0DD1-447A-BF52-FFBA20D03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B64FD01-9D84-43D1-8584-8C0CACBE77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537EC3-40D3-4C8E-B92A-61C80E82514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3403</TotalTime>
  <Words>1904</Words>
  <Application>Microsoft Office PowerPoint</Application>
  <PresentationFormat>Широкоэкранный</PresentationFormat>
  <Paragraphs>415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(Основной текст)</vt:lpstr>
      <vt:lpstr>Calibri</vt:lpstr>
      <vt:lpstr>Times New Roman</vt:lpstr>
      <vt:lpstr>Wingdings</vt:lpstr>
      <vt:lpstr>Blank</vt:lpstr>
      <vt:lpstr>ERG</vt:lpstr>
      <vt:lpstr>Слайд think-cell</vt:lpstr>
      <vt:lpstr>Презентация PowerPoint</vt:lpstr>
      <vt:lpstr>Общая информация</vt:lpstr>
      <vt:lpstr>Информация об исполнении утвержденной инвестиционной программы по итогам 1 полугодия 2024 года</vt:lpstr>
      <vt:lpstr>Информация об исполнении утвержденной инвестиционной программы по итогам 1 полугодия 2024 года (продолжение)</vt:lpstr>
      <vt:lpstr>Информация о постатейном исполнении утвержденной тарифной сметы по итогам 1 полугодия 2024 года</vt:lpstr>
      <vt:lpstr>Информация о соблюдении показателей качества и надежности регулируемых услуг и о достижении показателей эффективности деятельности по итогам 1 полугодия 2024 года</vt:lpstr>
      <vt:lpstr>Информация об основных финансово-экономических показателях деятельности  и объемах предоставленных регулируемых услуг по итогам 1 полугодия 2024 года</vt:lpstr>
      <vt:lpstr>Информация о проводимой работе с потребителями регулируемых услуг</vt:lpstr>
      <vt:lpstr>Презентация PowerPoint</vt:lpstr>
      <vt:lpstr>Информация о перспективах деятельности (планы развития), в том числе возможных изменениях тарифов</vt:lpstr>
      <vt:lpstr>Информация об оказываемых услугах подъездных путей (малая мощность) по итогам полугодия 2024 года</vt:lpstr>
      <vt:lpstr>Презентация PowerPoint</vt:lpstr>
    </vt:vector>
  </TitlesOfParts>
  <Company>ENRC Marketing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the presentation</dc:title>
  <dc:creator>Valentina Moleva</dc:creator>
  <cp:lastModifiedBy>Anuar Bimaganov</cp:lastModifiedBy>
  <cp:revision>203</cp:revision>
  <cp:lastPrinted>2024-07-18T16:23:25Z</cp:lastPrinted>
  <dcterms:created xsi:type="dcterms:W3CDTF">2016-09-22T11:35:24Z</dcterms:created>
  <dcterms:modified xsi:type="dcterms:W3CDTF">2024-07-18T16:47:59Z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